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wmf" ContentType="image/x-wmf"/>
  <Override PartName="/ppt/notesSlides/notesSlide27.xml" ContentType="application/vnd.openxmlformats-officedocument.presentationml.notesSlide+xml"/>
  <Default Extension="wma" ContentType="audio/x-ms-wma"/>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Default Extension="emf" ContentType="image/x-emf"/>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theme/themeOverride2.xml" ContentType="application/vnd.openxmlformats-officedocument.themeOverride+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4"/>
  </p:sldMasterIdLst>
  <p:notesMasterIdLst>
    <p:notesMasterId r:id="rId34"/>
  </p:notesMasterIdLst>
  <p:sldIdLst>
    <p:sldId id="256" r:id="rId5"/>
    <p:sldId id="257" r:id="rId6"/>
    <p:sldId id="259" r:id="rId7"/>
    <p:sldId id="260" r:id="rId8"/>
    <p:sldId id="261" r:id="rId9"/>
    <p:sldId id="262" r:id="rId10"/>
    <p:sldId id="263" r:id="rId11"/>
    <p:sldId id="264" r:id="rId12"/>
    <p:sldId id="265" r:id="rId13"/>
    <p:sldId id="266" r:id="rId14"/>
    <p:sldId id="281" r:id="rId15"/>
    <p:sldId id="267" r:id="rId16"/>
    <p:sldId id="283" r:id="rId17"/>
    <p:sldId id="286" r:id="rId18"/>
    <p:sldId id="285" r:id="rId19"/>
    <p:sldId id="268" r:id="rId20"/>
    <p:sldId id="280" r:id="rId21"/>
    <p:sldId id="269" r:id="rId22"/>
    <p:sldId id="270" r:id="rId23"/>
    <p:sldId id="271" r:id="rId24"/>
    <p:sldId id="287" r:id="rId25"/>
    <p:sldId id="273" r:id="rId26"/>
    <p:sldId id="274" r:id="rId27"/>
    <p:sldId id="275" r:id="rId28"/>
    <p:sldId id="276" r:id="rId29"/>
    <p:sldId id="277" r:id="rId30"/>
    <p:sldId id="278" r:id="rId31"/>
    <p:sldId id="282" r:id="rId32"/>
    <p:sldId id="279" r:id="rId33"/>
  </p:sldIdLst>
  <p:sldSz cx="9144000" cy="6858000" type="screen4x3"/>
  <p:notesSz cx="6858000" cy="9144000"/>
  <p:defaultTextStyle>
    <a:defPPr>
      <a:defRPr lang="en-US"/>
    </a:defPPr>
    <a:lvl1pPr algn="l" rtl="0" fontAlgn="base">
      <a:spcBef>
        <a:spcPct val="0"/>
      </a:spcBef>
      <a:spcAft>
        <a:spcPct val="0"/>
      </a:spcAft>
      <a:defRPr sz="6600" kern="1200">
        <a:solidFill>
          <a:schemeClr val="tx1"/>
        </a:solidFill>
        <a:latin typeface="Sabon" pitchFamily="18" charset="0"/>
        <a:ea typeface="+mn-ea"/>
        <a:cs typeface="+mn-cs"/>
      </a:defRPr>
    </a:lvl1pPr>
    <a:lvl2pPr marL="457200" algn="l" rtl="0" fontAlgn="base">
      <a:spcBef>
        <a:spcPct val="0"/>
      </a:spcBef>
      <a:spcAft>
        <a:spcPct val="0"/>
      </a:spcAft>
      <a:defRPr sz="6600" kern="1200">
        <a:solidFill>
          <a:schemeClr val="tx1"/>
        </a:solidFill>
        <a:latin typeface="Sabon" pitchFamily="18" charset="0"/>
        <a:ea typeface="+mn-ea"/>
        <a:cs typeface="+mn-cs"/>
      </a:defRPr>
    </a:lvl2pPr>
    <a:lvl3pPr marL="914400" algn="l" rtl="0" fontAlgn="base">
      <a:spcBef>
        <a:spcPct val="0"/>
      </a:spcBef>
      <a:spcAft>
        <a:spcPct val="0"/>
      </a:spcAft>
      <a:defRPr sz="6600" kern="1200">
        <a:solidFill>
          <a:schemeClr val="tx1"/>
        </a:solidFill>
        <a:latin typeface="Sabon" pitchFamily="18" charset="0"/>
        <a:ea typeface="+mn-ea"/>
        <a:cs typeface="+mn-cs"/>
      </a:defRPr>
    </a:lvl3pPr>
    <a:lvl4pPr marL="1371600" algn="l" rtl="0" fontAlgn="base">
      <a:spcBef>
        <a:spcPct val="0"/>
      </a:spcBef>
      <a:spcAft>
        <a:spcPct val="0"/>
      </a:spcAft>
      <a:defRPr sz="6600" kern="1200">
        <a:solidFill>
          <a:schemeClr val="tx1"/>
        </a:solidFill>
        <a:latin typeface="Sabon" pitchFamily="18" charset="0"/>
        <a:ea typeface="+mn-ea"/>
        <a:cs typeface="+mn-cs"/>
      </a:defRPr>
    </a:lvl4pPr>
    <a:lvl5pPr marL="1828800" algn="l" rtl="0" fontAlgn="base">
      <a:spcBef>
        <a:spcPct val="0"/>
      </a:spcBef>
      <a:spcAft>
        <a:spcPct val="0"/>
      </a:spcAft>
      <a:defRPr sz="6600" kern="1200">
        <a:solidFill>
          <a:schemeClr val="tx1"/>
        </a:solidFill>
        <a:latin typeface="Sabon" pitchFamily="18" charset="0"/>
        <a:ea typeface="+mn-ea"/>
        <a:cs typeface="+mn-cs"/>
      </a:defRPr>
    </a:lvl5pPr>
    <a:lvl6pPr marL="2286000" algn="l" defTabSz="914400" rtl="0" eaLnBrk="1" latinLnBrk="0" hangingPunct="1">
      <a:defRPr sz="6600" kern="1200">
        <a:solidFill>
          <a:schemeClr val="tx1"/>
        </a:solidFill>
        <a:latin typeface="Sabon" pitchFamily="18" charset="0"/>
        <a:ea typeface="+mn-ea"/>
        <a:cs typeface="+mn-cs"/>
      </a:defRPr>
    </a:lvl6pPr>
    <a:lvl7pPr marL="2743200" algn="l" defTabSz="914400" rtl="0" eaLnBrk="1" latinLnBrk="0" hangingPunct="1">
      <a:defRPr sz="6600" kern="1200">
        <a:solidFill>
          <a:schemeClr val="tx1"/>
        </a:solidFill>
        <a:latin typeface="Sabon" pitchFamily="18" charset="0"/>
        <a:ea typeface="+mn-ea"/>
        <a:cs typeface="+mn-cs"/>
      </a:defRPr>
    </a:lvl7pPr>
    <a:lvl8pPr marL="3200400" algn="l" defTabSz="914400" rtl="0" eaLnBrk="1" latinLnBrk="0" hangingPunct="1">
      <a:defRPr sz="6600" kern="1200">
        <a:solidFill>
          <a:schemeClr val="tx1"/>
        </a:solidFill>
        <a:latin typeface="Sabon" pitchFamily="18" charset="0"/>
        <a:ea typeface="+mn-ea"/>
        <a:cs typeface="+mn-cs"/>
      </a:defRPr>
    </a:lvl8pPr>
    <a:lvl9pPr marL="3657600" algn="l" defTabSz="914400" rtl="0" eaLnBrk="1" latinLnBrk="0" hangingPunct="1">
      <a:defRPr sz="6600" kern="1200">
        <a:solidFill>
          <a:schemeClr val="tx1"/>
        </a:solidFill>
        <a:latin typeface="Sabo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387" autoAdjust="0"/>
  </p:normalViewPr>
  <p:slideViewPr>
    <p:cSldViewPr snapToGrid="0">
      <p:cViewPr>
        <p:scale>
          <a:sx n="73" d="100"/>
          <a:sy n="73" d="100"/>
        </p:scale>
        <p:origin x="72" y="43"/>
      </p:cViewPr>
      <p:guideLst>
        <p:guide orient="horz" pos="2160"/>
        <p:guide pos="2880"/>
      </p:guideLst>
    </p:cSldViewPr>
  </p:slideViewPr>
  <p:notesTextViewPr>
    <p:cViewPr>
      <p:scale>
        <a:sx n="1" d="1"/>
        <a:sy n="1" d="1"/>
      </p:scale>
      <p:origin x="0" y="0"/>
    </p:cViewPr>
  </p:notesTextViewPr>
  <p:sorterViewPr>
    <p:cViewPr>
      <p:scale>
        <a:sx n="100" d="100"/>
        <a:sy n="100" d="100"/>
      </p:scale>
      <p:origin x="0" y="4380"/>
    </p:cViewPr>
  </p:sorterViewPr>
  <p:notesViewPr>
    <p:cSldViewPr snapToGrid="0">
      <p:cViewPr>
        <p:scale>
          <a:sx n="100" d="100"/>
          <a:sy n="100" d="100"/>
        </p:scale>
        <p:origin x="-1890" y="78"/>
      </p:cViewPr>
      <p:guideLst>
        <p:guide orient="horz" pos="2880"/>
        <p:guide pos="2160"/>
      </p:guideLst>
    </p:cSldViewPr>
  </p:notesViewPr>
  <p:gridSpacing cx="77716063" cy="77716063"/>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FBA525C7-7F3F-4E7D-A2F3-E7460288D104}" type="datetimeFigureOut">
              <a:rPr lang="en-US"/>
              <a:pPr>
                <a:defRPr/>
              </a:pPr>
              <a:t>03/27/2014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213CC8C2-5995-4CB3-A0EC-EF1EBA7CCF3B}" type="slidenum">
              <a:rPr lang="en-US"/>
              <a:pPr>
                <a:defRPr/>
              </a:pPr>
              <a:t>‹#›</a:t>
            </a:fld>
            <a:endParaRPr lang="en-US"/>
          </a:p>
        </p:txBody>
      </p:sp>
    </p:spTree>
    <p:extLst>
      <p:ext uri="{BB962C8B-B14F-4D97-AF65-F5344CB8AC3E}">
        <p14:creationId xmlns:p14="http://schemas.microsoft.com/office/powerpoint/2010/main" xmlns="" val="396159416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altLang="en-US" dirty="0" smtClean="0">
                <a:ea typeface="ヒラギノ角ゴ Pro W3" pitchFamily="-84" charset="-128"/>
              </a:rPr>
              <a:t>Welcome to the Staying Healthy Assessment Training.  Thank you for taking the time to participate.  This training is brought to you by participating Medi-Cal Managed Care Plans in California to assist Medi-Cal providers in implementing the new Staying Healthy Assessment forms.  These forms are also referred to as SHA. This training will take </a:t>
            </a:r>
            <a:r>
              <a:rPr lang="en-US" altLang="en-US" smtClean="0">
                <a:ea typeface="ヒラギノ角ゴ Pro W3" pitchFamily="-84" charset="-128"/>
              </a:rPr>
              <a:t>approximately 20 </a:t>
            </a:r>
            <a:r>
              <a:rPr lang="en-US" altLang="en-US" dirty="0" smtClean="0">
                <a:ea typeface="ヒラギノ角ゴ Pro W3" pitchFamily="-84" charset="-128"/>
              </a:rPr>
              <a:t>minutes to complete.  </a:t>
            </a:r>
          </a:p>
          <a:p>
            <a:pPr eaLnBrk="1" hangingPunct="1">
              <a:spcBef>
                <a:spcPct val="0"/>
              </a:spcBef>
            </a:pPr>
            <a:endParaRPr lang="en-US" b="1" dirty="0" smtClean="0">
              <a:ea typeface="ヒラギノ角ゴ Pro W3" charset="-128"/>
            </a:endParaRPr>
          </a:p>
          <a:p>
            <a:pPr eaLnBrk="1" hangingPunct="1">
              <a:spcBef>
                <a:spcPct val="0"/>
              </a:spcBef>
            </a:pPr>
            <a:endParaRPr lang="en-US" dirty="0" smtClean="0">
              <a:ea typeface="ヒラギノ角ゴ Pro W3" charset="-128"/>
            </a:endParaRPr>
          </a:p>
          <a:p>
            <a:pPr eaLnBrk="1" hangingPunct="1">
              <a:spcBef>
                <a:spcPct val="0"/>
              </a:spcBef>
            </a:pPr>
            <a:endParaRPr lang="en-US" dirty="0" smtClean="0"/>
          </a:p>
        </p:txBody>
      </p:sp>
      <p:sp>
        <p:nvSpPr>
          <p:cNvPr id="153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D136013-99F9-497D-9859-1349207347CC}" type="slidenum">
              <a:rPr lang="en-US"/>
              <a:pPr fontAlgn="base">
                <a:spcBef>
                  <a:spcPct val="0"/>
                </a:spcBef>
                <a:spcAft>
                  <a:spcPct val="0"/>
                </a:spcAft>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bwMode="auto">
          <a:noFill/>
          <a:ln>
            <a:solidFill>
              <a:srgbClr val="000000"/>
            </a:solidFill>
            <a:miter lim="800000"/>
            <a:headEnd/>
            <a:tailEnd/>
          </a:ln>
        </p:spPr>
      </p:sp>
      <p:sp>
        <p:nvSpPr>
          <p:cNvPr id="33794" name="Notes Placeholder 2"/>
          <p:cNvSpPr>
            <a:spLocks noGrp="1"/>
          </p:cNvSpPr>
          <p:nvPr>
            <p:ph type="body" idx="1"/>
          </p:nvPr>
        </p:nvSpPr>
        <p:spPr bwMode="auto">
          <a:noFill/>
        </p:spPr>
        <p:txBody>
          <a:bodyPr wrap="square" numCol="1" anchor="t" anchorCtr="0" compatLnSpc="1">
            <a:prstTxWarp prst="textNoShape">
              <a:avLst/>
            </a:prstTxWarp>
          </a:bodyPr>
          <a:lstStyle/>
          <a:p>
            <a:pPr>
              <a:defRPr/>
            </a:pPr>
            <a:r>
              <a:rPr lang="en-US" dirty="0" smtClean="0"/>
              <a:t>When asking patients to complete the SHA, provider offices should explain </a:t>
            </a:r>
            <a:r>
              <a:rPr lang="en-US" dirty="0"/>
              <a:t>the purpose of the SHA </a:t>
            </a:r>
            <a:r>
              <a:rPr lang="en-US" dirty="0" smtClean="0"/>
              <a:t>and how the information will be used. Assure the patient that the information is confidential and kept in the patient’s medical record.  Encourage the patient to self-complete the SHA if age appropriate.  Let </a:t>
            </a:r>
            <a:r>
              <a:rPr lang="en-US" dirty="0"/>
              <a:t>the patient know that the SHA is available in multiple languages and that </a:t>
            </a:r>
            <a:r>
              <a:rPr lang="en-US" dirty="0" smtClean="0"/>
              <a:t>interpreting </a:t>
            </a:r>
            <a:r>
              <a:rPr lang="en-US" dirty="0"/>
              <a:t>services along with accommodations for any disability are available.  </a:t>
            </a:r>
          </a:p>
          <a:p>
            <a:pPr>
              <a:defRPr/>
            </a:pPr>
            <a:r>
              <a:rPr lang="en-US" altLang="en-US" dirty="0" smtClean="0">
                <a:ea typeface="ヒラギノ角ゴ Pro W3" pitchFamily="-84" charset="-128"/>
              </a:rPr>
              <a:t>If </a:t>
            </a:r>
            <a:r>
              <a:rPr lang="en-US" altLang="en-US" dirty="0">
                <a:ea typeface="ヒラギノ角ゴ Pro W3" pitchFamily="-84" charset="-128"/>
              </a:rPr>
              <a:t>preferred, providers can ask SHA questions verbally and record patient responses directly into patient</a:t>
            </a:r>
            <a:r>
              <a:rPr lang="ja-JP" altLang="en-US" dirty="0">
                <a:ea typeface="ヒラギノ角ゴ Pro W3" pitchFamily="-84" charset="-128"/>
              </a:rPr>
              <a:t>’</a:t>
            </a:r>
            <a:r>
              <a:rPr lang="en-US" altLang="ja-JP" dirty="0">
                <a:ea typeface="ヒラギノ角ゴ Pro W3" pitchFamily="-84" charset="-128"/>
              </a:rPr>
              <a:t>s electronic medical </a:t>
            </a:r>
            <a:r>
              <a:rPr lang="en-US" altLang="ja-JP" dirty="0" smtClean="0">
                <a:ea typeface="ヒラギノ角ゴ Pro W3" pitchFamily="-84" charset="-128"/>
              </a:rPr>
              <a:t>record.</a:t>
            </a:r>
            <a:endParaRPr lang="en-US" altLang="ja-JP" dirty="0">
              <a:ea typeface="ヒラギノ角ゴ Pro W3" pitchFamily="-84" charset="-128"/>
            </a:endParaRPr>
          </a:p>
          <a:p>
            <a:pPr>
              <a:buFontTx/>
              <a:buChar char="•"/>
              <a:defRPr/>
            </a:pPr>
            <a:endParaRPr lang="en-US" altLang="en-US" dirty="0">
              <a:ea typeface="ヒラギノ角ゴ Pro W3" pitchFamily="-84" charset="-128"/>
            </a:endParaRPr>
          </a:p>
          <a:p>
            <a:pPr eaLnBrk="1" hangingPunct="1">
              <a:spcBef>
                <a:spcPct val="0"/>
              </a:spcBef>
              <a:buFontTx/>
              <a:buChar char="•"/>
            </a:pPr>
            <a:endParaRPr lang="en-US" dirty="0" smtClean="0">
              <a:ea typeface="ヒラギノ角ゴ Pro W3" charset="-128"/>
            </a:endParaRPr>
          </a:p>
          <a:p>
            <a:pPr eaLnBrk="1" hangingPunct="1">
              <a:spcBef>
                <a:spcPct val="0"/>
              </a:spcBef>
              <a:buFontTx/>
              <a:buChar char="•"/>
            </a:pPr>
            <a:endParaRPr lang="en-US" dirty="0" smtClean="0">
              <a:ea typeface="ヒラギノ角ゴ Pro W3" charset="-128"/>
            </a:endParaRPr>
          </a:p>
          <a:p>
            <a:pPr eaLnBrk="1" hangingPunct="1">
              <a:spcBef>
                <a:spcPct val="0"/>
              </a:spcBef>
              <a:buFontTx/>
              <a:buChar char="•"/>
            </a:pPr>
            <a:endParaRPr lang="en-US" dirty="0" smtClean="0">
              <a:ea typeface="ヒラギノ角ゴ Pro W3" charset="-128"/>
            </a:endParaRPr>
          </a:p>
          <a:p>
            <a:pPr eaLnBrk="1" hangingPunct="1">
              <a:spcBef>
                <a:spcPct val="0"/>
              </a:spcBef>
            </a:pPr>
            <a:endParaRPr lang="en-US" dirty="0" smtClean="0">
              <a:ea typeface="ヒラギノ角ゴ Pro W3" charset="-128"/>
            </a:endParaRPr>
          </a:p>
          <a:p>
            <a:pPr eaLnBrk="1" hangingPunct="1">
              <a:spcBef>
                <a:spcPts val="600"/>
              </a:spcBef>
              <a:spcAft>
                <a:spcPts val="600"/>
              </a:spcAft>
              <a:buFontTx/>
              <a:buChar char="•"/>
            </a:pPr>
            <a:endParaRPr lang="en-US" dirty="0" smtClean="0">
              <a:ea typeface="ヒラギノ角ゴ Pro W3" charset="-128"/>
            </a:endParaRPr>
          </a:p>
          <a:p>
            <a:pPr marL="628650" lvl="1" indent="-171450" eaLnBrk="1" hangingPunct="1">
              <a:spcBef>
                <a:spcPct val="0"/>
              </a:spcBef>
              <a:spcAft>
                <a:spcPts val="600"/>
              </a:spcAft>
              <a:buFontTx/>
              <a:buChar char="•"/>
            </a:pPr>
            <a:endParaRPr lang="en-US" sz="1800" dirty="0" smtClean="0">
              <a:ea typeface="ヒラギノ角ゴ Pro W3" charset="-128"/>
            </a:endParaRPr>
          </a:p>
          <a:p>
            <a:pPr marL="628650" lvl="1" indent="-171450" eaLnBrk="1" hangingPunct="1">
              <a:spcBef>
                <a:spcPct val="0"/>
              </a:spcBef>
              <a:spcAft>
                <a:spcPts val="600"/>
              </a:spcAft>
              <a:buFontTx/>
              <a:buChar char="•"/>
            </a:pPr>
            <a:endParaRPr lang="en-US" sz="1800" dirty="0" smtClean="0">
              <a:ea typeface="ヒラギノ角ゴ Pro W3" charset="-128"/>
            </a:endParaRPr>
          </a:p>
          <a:p>
            <a:pPr eaLnBrk="1" hangingPunct="1">
              <a:spcBef>
                <a:spcPct val="0"/>
              </a:spcBef>
              <a:buFontTx/>
              <a:buChar char="•"/>
            </a:pPr>
            <a:endParaRPr lang="en-US" dirty="0" smtClean="0">
              <a:ea typeface="ヒラギノ角ゴ Pro W3" charset="-128"/>
            </a:endParaRPr>
          </a:p>
          <a:p>
            <a:pPr eaLnBrk="1" hangingPunct="1">
              <a:spcBef>
                <a:spcPct val="0"/>
              </a:spcBef>
            </a:pPr>
            <a:endParaRPr lang="en-US" dirty="0" smtClean="0">
              <a:ea typeface="ヒラギノ角ゴ Pro W3" charset="-128"/>
            </a:endParaRPr>
          </a:p>
          <a:p>
            <a:pPr eaLnBrk="1" hangingPunct="1">
              <a:spcBef>
                <a:spcPct val="0"/>
              </a:spcBef>
            </a:pPr>
            <a:endParaRPr lang="en-US" dirty="0" smtClean="0"/>
          </a:p>
        </p:txBody>
      </p:sp>
      <p:sp>
        <p:nvSpPr>
          <p:cNvPr id="3379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02FD965-71DE-4D69-A5C8-CE0938CDAC51}" type="slidenum">
              <a:rPr lang="en-US"/>
              <a:pPr fontAlgn="base">
                <a:spcBef>
                  <a:spcPct val="0"/>
                </a:spcBef>
                <a:spcAft>
                  <a:spcPct val="0"/>
                </a:spcAft>
                <a:def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Rot="1" noChangeAspect="1" noTextEdit="1"/>
          </p:cNvSpPr>
          <p:nvPr>
            <p:ph type="sldImg"/>
          </p:nvPr>
        </p:nvSpPr>
        <p:spPr bwMode="auto">
          <a:noFill/>
          <a:ln>
            <a:solidFill>
              <a:srgbClr val="000000"/>
            </a:solidFill>
            <a:miter lim="800000"/>
            <a:headEnd/>
            <a:tailEnd/>
          </a:ln>
        </p:spPr>
      </p:sp>
      <p:sp>
        <p:nvSpPr>
          <p:cNvPr id="35842"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en-US" dirty="0">
                <a:ea typeface="ヒラギノ角ゴ Pro W3" pitchFamily="-84" charset="-128"/>
              </a:rPr>
              <a:t>Patients may refuse, decline, or skip any or all parts of the SHA.  However, patient refusals must still be documented </a:t>
            </a:r>
            <a:r>
              <a:rPr lang="en-US" altLang="en-US" dirty="0" smtClean="0">
                <a:ea typeface="ヒラギノ角ゴ Pro W3" pitchFamily="-84" charset="-128"/>
              </a:rPr>
              <a:t>and </a:t>
            </a:r>
            <a:r>
              <a:rPr lang="en-US" altLang="en-US" dirty="0">
                <a:ea typeface="ヒラギノ角ゴ Pro W3" pitchFamily="-84" charset="-128"/>
              </a:rPr>
              <a:t>kept in the patient</a:t>
            </a:r>
            <a:r>
              <a:rPr lang="ja-JP" altLang="en-US" dirty="0">
                <a:ea typeface="ヒラギノ角ゴ Pro W3" pitchFamily="-84" charset="-128"/>
              </a:rPr>
              <a:t>’</a:t>
            </a:r>
            <a:r>
              <a:rPr lang="en-US" altLang="ja-JP" dirty="0">
                <a:ea typeface="ヒラギノ角ゴ Pro W3" pitchFamily="-84" charset="-128"/>
              </a:rPr>
              <a:t>s medical record. </a:t>
            </a:r>
            <a:r>
              <a:rPr lang="en-US" altLang="ja-JP" dirty="0" smtClean="0">
                <a:ea typeface="ヒラギノ角ゴ Pro W3" pitchFamily="-84" charset="-128"/>
              </a:rPr>
              <a:t>P</a:t>
            </a:r>
            <a:r>
              <a:rPr lang="en-US" altLang="en-US" dirty="0" smtClean="0">
                <a:ea typeface="ヒラギノ角ゴ Pro W3" pitchFamily="-84" charset="-128"/>
              </a:rPr>
              <a:t>atients </a:t>
            </a:r>
            <a:r>
              <a:rPr lang="en-US" altLang="en-US" dirty="0">
                <a:ea typeface="ヒラギノ角ゴ Pro W3" pitchFamily="-84" charset="-128"/>
              </a:rPr>
              <a:t>who refuse to complete the SHA should still be encouraged to complete a new SHA every subsequent year. </a:t>
            </a:r>
          </a:p>
          <a:p>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bwMode="auto">
          <a:noFill/>
          <a:ln>
            <a:solidFill>
              <a:srgbClr val="000000"/>
            </a:solidFill>
            <a:miter lim="800000"/>
            <a:headEnd/>
            <a:tailEnd/>
          </a:ln>
        </p:spPr>
      </p:sp>
      <p:sp>
        <p:nvSpPr>
          <p:cNvPr id="37890"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t>PCPs are required to review the SHA with the patient.  Other clinic staff may assist with this review as long as medical issues are referred to the PCP. </a:t>
            </a:r>
          </a:p>
          <a:p>
            <a:r>
              <a:rPr lang="en-US" dirty="0"/>
              <a:t>During the review, the PCP is required to verify risk factors and determine the extent to which these risk-factors may be harming the patient’s health. These risk factors should then be prioritized and discussed as time allows.  Whenever possible, the PCP and the patient should develop a mutually agreed-upon risk reduction plan.  Based on the patient’s behavioral risks and willingness to make lifestyle changes, the PCP should provide tailored health education counseling, intervention, referral, and follow-up. </a:t>
            </a:r>
            <a:endParaRPr lang="en-US" dirty="0" smtClean="0"/>
          </a:p>
        </p:txBody>
      </p:sp>
      <p:sp>
        <p:nvSpPr>
          <p:cNvPr id="3584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1AC3582-0ADF-41EB-9DAE-5942BC7FEC01}" type="slidenum">
              <a:rPr lang="en-US"/>
              <a:pPr fontAlgn="base">
                <a:spcBef>
                  <a:spcPct val="0"/>
                </a:spcBef>
                <a:spcAft>
                  <a:spcPct val="0"/>
                </a:spcAft>
                <a:defRPr/>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noFill/>
          <a:ln>
            <a:solidFill>
              <a:srgbClr val="000000"/>
            </a:solidFill>
            <a:miter lim="800000"/>
            <a:headEnd/>
            <a:tailEnd/>
          </a:ln>
        </p:spPr>
      </p:sp>
      <p:sp>
        <p:nvSpPr>
          <p:cNvPr id="409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The adult</a:t>
            </a:r>
            <a:r>
              <a:rPr lang="en-US" baseline="0" dirty="0" smtClean="0"/>
              <a:t> and senior SHA have a new alcohol screening question based on </a:t>
            </a:r>
            <a:r>
              <a:rPr lang="en-US" dirty="0" smtClean="0"/>
              <a:t>US Preventive Services Task Force recommendations, number 19 and 23 respectfully.  </a:t>
            </a:r>
          </a:p>
          <a:p>
            <a:pPr eaLnBrk="1" hangingPunct="1">
              <a:spcBef>
                <a:spcPct val="0"/>
              </a:spcBef>
            </a:pPr>
            <a:endParaRPr lang="en-US" dirty="0" smtClean="0"/>
          </a:p>
          <a:p>
            <a:pPr eaLnBrk="1" hangingPunct="1">
              <a:spcBef>
                <a:spcPct val="0"/>
              </a:spcBef>
            </a:pPr>
            <a:r>
              <a:rPr lang="en-US" dirty="0" smtClean="0"/>
              <a:t>This new question assesses </a:t>
            </a:r>
            <a:r>
              <a:rPr lang="en-US" dirty="0"/>
              <a:t>whether over the past year, the </a:t>
            </a:r>
            <a:r>
              <a:rPr lang="en-US" dirty="0" smtClean="0"/>
              <a:t>patient has </a:t>
            </a:r>
            <a:r>
              <a:rPr lang="en-US" dirty="0"/>
              <a:t>had the following number of alcoholic drinks in one day: </a:t>
            </a:r>
          </a:p>
          <a:p>
            <a:pPr marL="616894" lvl="1" indent="-168244" eaLnBrk="1" hangingPunct="1">
              <a:spcBef>
                <a:spcPct val="0"/>
              </a:spcBef>
              <a:buFont typeface="Arial" pitchFamily="34" charset="0"/>
              <a:buChar char="•"/>
            </a:pPr>
            <a:r>
              <a:rPr lang="en-US" dirty="0"/>
              <a:t>4 or more for women and seniors</a:t>
            </a:r>
          </a:p>
          <a:p>
            <a:pPr marL="616894" lvl="1" indent="-168244" eaLnBrk="1" hangingPunct="1">
              <a:spcBef>
                <a:spcPct val="0"/>
              </a:spcBef>
              <a:buFont typeface="Arial" pitchFamily="34" charset="0"/>
              <a:buChar char="•"/>
            </a:pPr>
            <a:r>
              <a:rPr lang="en-US" dirty="0"/>
              <a:t>5 or more for </a:t>
            </a:r>
            <a:r>
              <a:rPr lang="en-US" dirty="0" smtClean="0"/>
              <a:t>men</a:t>
            </a:r>
          </a:p>
        </p:txBody>
      </p:sp>
      <p:sp>
        <p:nvSpPr>
          <p:cNvPr id="3584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120D0A5-DF6A-431D-AB7B-1E5BE3F14483}" type="slidenum">
              <a:rPr lang="en-US"/>
              <a:pPr fontAlgn="base">
                <a:spcBef>
                  <a:spcPct val="0"/>
                </a:spcBef>
                <a:spcAft>
                  <a:spcPct val="0"/>
                </a:spcAft>
                <a:defRPr/>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bwMode="auto">
          <a:noFill/>
          <a:ln>
            <a:solidFill>
              <a:srgbClr val="000000"/>
            </a:solidFill>
            <a:miter lim="800000"/>
            <a:headEnd/>
            <a:tailEnd/>
          </a:ln>
        </p:spPr>
      </p:sp>
      <p:sp>
        <p:nvSpPr>
          <p:cNvPr id="43010" name="Notes Placeholder 2"/>
          <p:cNvSpPr>
            <a:spLocks noGrp="1"/>
          </p:cNvSpPr>
          <p:nvPr>
            <p:ph type="body" idx="1"/>
          </p:nvPr>
        </p:nvSpPr>
        <p:spPr bwMode="auto">
          <a:noFill/>
        </p:spPr>
        <p:txBody>
          <a:bodyPr wrap="square" numCol="1" anchor="t" anchorCtr="0" compatLnSpc="1">
            <a:prstTxWarp prst="textNoShape">
              <a:avLst/>
            </a:prstTxWarp>
          </a:bodyPr>
          <a:lstStyle/>
          <a:p>
            <a:pPr marL="224325" indent="-224325">
              <a:buFont typeface="+mj-lt"/>
              <a:buAutoNum type="arabicParenR"/>
            </a:pPr>
            <a:r>
              <a:rPr lang="en-US" dirty="0"/>
              <a:t>AUDIT is a 10-item questionnaire that assesses whether alcohol use is impairing the member’s functioning. </a:t>
            </a:r>
          </a:p>
          <a:p>
            <a:pPr marL="224325" indent="-224325">
              <a:buFont typeface="+mj-lt"/>
              <a:buAutoNum type="arabicParenR"/>
            </a:pPr>
            <a:r>
              <a:rPr lang="en-US" dirty="0"/>
              <a:t>AUDIT-C is a 3-item questionnaire that assesses the member’s consumption level.</a:t>
            </a:r>
          </a:p>
          <a:p>
            <a:pPr marL="224325" indent="-224325">
              <a:buFont typeface="+mj-lt"/>
              <a:buAutoNum type="arabicParenR"/>
            </a:pPr>
            <a:endParaRPr lang="en-US" dirty="0"/>
          </a:p>
          <a:p>
            <a:r>
              <a:rPr lang="en-US" dirty="0"/>
              <a:t>Information for presenter to answer potential follow-up questions:</a:t>
            </a:r>
          </a:p>
          <a:p>
            <a:pPr marL="168244" indent="-168244">
              <a:buFont typeface="Arial" pitchFamily="34" charset="0"/>
              <a:buChar char="•"/>
            </a:pPr>
            <a:r>
              <a:rPr lang="en-US" dirty="0"/>
              <a:t>If indicated means the following:  When the score is high, the patient should be referred to treatment. When the score is medium, the patient may not need to be referred to treatment and, instead, should be offered brief interventions.  This will be further explained during the special training that is required before any provider can offer SBIRT.</a:t>
            </a:r>
          </a:p>
          <a:p>
            <a:endParaRPr lang="en-US" dirty="0"/>
          </a:p>
          <a:p>
            <a:r>
              <a:rPr lang="en-US" dirty="0"/>
              <a:t>NOTE to PRESENTERS:</a:t>
            </a:r>
          </a:p>
          <a:p>
            <a:pPr marL="168244" indent="-168244">
              <a:buFont typeface="Arial" pitchFamily="34" charset="0"/>
              <a:buChar char="•"/>
            </a:pPr>
            <a:r>
              <a:rPr lang="en-US" dirty="0"/>
              <a:t>MCPs are receiving additional capitation in order to provide these screening and brief intervention services.  MCPs are responsible for how they pass along any additional capitation to their providers.</a:t>
            </a:r>
          </a:p>
          <a:p>
            <a:pPr eaLnBrk="1" hangingPunct="1">
              <a:spcBef>
                <a:spcPct val="0"/>
              </a:spcBef>
            </a:pPr>
            <a:endParaRPr lang="en-US" dirty="0" smtClean="0"/>
          </a:p>
        </p:txBody>
      </p:sp>
      <p:sp>
        <p:nvSpPr>
          <p:cNvPr id="3584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8AA261E-602B-48C2-86F6-5B811750D369}" type="slidenum">
              <a:rPr lang="en-US"/>
              <a:pPr fontAlgn="base">
                <a:spcBef>
                  <a:spcPct val="0"/>
                </a:spcBef>
                <a:spcAft>
                  <a:spcPct val="0"/>
                </a:spcAft>
                <a:defRPr/>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p:cNvSpPr>
          <p:nvPr>
            <p:ph type="sldImg"/>
          </p:nvPr>
        </p:nvSpPr>
        <p:spPr bwMode="auto">
          <a:noFill/>
          <a:ln>
            <a:solidFill>
              <a:srgbClr val="000000"/>
            </a:solidFill>
            <a:miter lim="800000"/>
            <a:headEnd/>
            <a:tailEnd/>
          </a:ln>
        </p:spPr>
      </p:sp>
      <p:sp>
        <p:nvSpPr>
          <p:cNvPr id="45058"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 typeface="+mj-lt"/>
              <a:buNone/>
              <a:tabLst/>
              <a:defRPr/>
            </a:pPr>
            <a:r>
              <a:rPr lang="en-US" sz="1200" kern="1200" dirty="0" smtClean="0">
                <a:solidFill>
                  <a:schemeClr val="tx1"/>
                </a:solidFill>
                <a:effectLst/>
                <a:latin typeface="+mn-lt"/>
                <a:ea typeface="+mn-ea"/>
                <a:cs typeface="+mn-cs"/>
              </a:rPr>
              <a:t>Providers must attest to having completed special training before they can offer Screening, Brief Intervention and Referral</a:t>
            </a:r>
            <a:r>
              <a:rPr lang="en-US" sz="1200" kern="1200" baseline="0" dirty="0" smtClean="0">
                <a:solidFill>
                  <a:schemeClr val="tx1"/>
                </a:solidFill>
                <a:effectLst/>
                <a:latin typeface="+mn-lt"/>
                <a:ea typeface="+mn-ea"/>
                <a:cs typeface="+mn-cs"/>
              </a:rPr>
              <a:t> for Treatment </a:t>
            </a:r>
            <a:r>
              <a:rPr lang="en-US" sz="1200" kern="1200" dirty="0" smtClean="0">
                <a:solidFill>
                  <a:schemeClr val="tx1"/>
                </a:solidFill>
                <a:effectLst/>
                <a:latin typeface="+mn-lt"/>
                <a:ea typeface="+mn-ea"/>
                <a:cs typeface="+mn-cs"/>
              </a:rPr>
              <a:t>services and cannot offer these services prior to being</a:t>
            </a:r>
            <a:r>
              <a:rPr lang="en-US" sz="1200" kern="1200" baseline="0" dirty="0" smtClean="0">
                <a:solidFill>
                  <a:schemeClr val="tx1"/>
                </a:solidFill>
                <a:effectLst/>
                <a:latin typeface="+mn-lt"/>
                <a:ea typeface="+mn-ea"/>
                <a:cs typeface="+mn-cs"/>
              </a:rPr>
              <a:t> trained</a:t>
            </a:r>
            <a:r>
              <a:rPr lang="en-US" sz="1200" kern="1200" dirty="0" smtClean="0">
                <a:solidFill>
                  <a:schemeClr val="tx1"/>
                </a:solidFill>
                <a:effectLst/>
                <a:latin typeface="+mn-lt"/>
                <a:ea typeface="+mn-ea"/>
                <a:cs typeface="+mn-cs"/>
              </a:rPr>
              <a:t>. </a:t>
            </a:r>
            <a:r>
              <a:rPr lang="en-US" sz="1200" kern="1200" baseline="0" dirty="0" smtClean="0">
                <a:solidFill>
                  <a:schemeClr val="tx1"/>
                </a:solidFill>
                <a:effectLst/>
                <a:latin typeface="+mn-lt"/>
                <a:ea typeface="+mn-ea"/>
                <a:cs typeface="+mn-cs"/>
              </a:rPr>
              <a:t>If a patient answers yes on the SHA alcohol screening question untrained providers must either refer the patient for SBIRT screening by a trained provider or schedule the patient for follow-up after the provider has been trained. </a:t>
            </a:r>
            <a:r>
              <a:rPr lang="en-US" dirty="0" smtClean="0"/>
              <a:t>Training will be available online from a variety of free or low cost educational websites. DHCS may also provide training for Medi-Cal Managed Care Health</a:t>
            </a:r>
            <a:r>
              <a:rPr lang="en-US" baseline="0" dirty="0" smtClean="0"/>
              <a:t> Plans.  Contact your Medi-Cal Managed Care Health Plan for more information.  The new alcohol screening benefit went into effect January 1, 2014.</a:t>
            </a:r>
            <a:endParaRPr lang="en-US" dirty="0" smtClean="0"/>
          </a:p>
        </p:txBody>
      </p:sp>
      <p:sp>
        <p:nvSpPr>
          <p:cNvPr id="3584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5C52FB5-59CA-4682-B552-7789F0942825}" type="slidenum">
              <a:rPr lang="en-US"/>
              <a:pPr fontAlgn="base">
                <a:spcBef>
                  <a:spcPct val="0"/>
                </a:spcBef>
                <a:spcAft>
                  <a:spcPct val="0"/>
                </a:spcAft>
                <a:defRPr/>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p:cNvSpPr>
          <p:nvPr>
            <p:ph type="sldImg"/>
          </p:nvPr>
        </p:nvSpPr>
        <p:spPr bwMode="auto">
          <a:noFill/>
          <a:ln>
            <a:solidFill>
              <a:srgbClr val="000000"/>
            </a:solidFill>
            <a:miter lim="800000"/>
            <a:headEnd/>
            <a:tailEnd/>
          </a:ln>
        </p:spPr>
      </p:sp>
      <p:sp>
        <p:nvSpPr>
          <p:cNvPr id="39938"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ltLang="en-US" dirty="0" smtClean="0">
                <a:ea typeface="ヒラギノ角ゴ Pro W3" pitchFamily="-84" charset="-128"/>
              </a:rPr>
              <a:t>Documentation on the new SHA is easy.  For an initial SHA, the PCP signs, prints his or her name</a:t>
            </a:r>
            <a:r>
              <a:rPr lang="en-US" altLang="en-US" dirty="0">
                <a:ea typeface="ヒラギノ角ゴ Pro W3" pitchFamily="-84" charset="-128"/>
              </a:rPr>
              <a:t>, and </a:t>
            </a:r>
            <a:r>
              <a:rPr lang="en-US" altLang="en-US" dirty="0" smtClean="0">
                <a:ea typeface="ヒラギノ角ゴ Pro W3" pitchFamily="-84" charset="-128"/>
              </a:rPr>
              <a:t>dates </a:t>
            </a:r>
            <a:r>
              <a:rPr lang="en-US" altLang="en-US" dirty="0">
                <a:ea typeface="ヒラギノ角ゴ Pro W3" pitchFamily="-84" charset="-128"/>
              </a:rPr>
              <a:t>the questionnaire on the second page. </a:t>
            </a:r>
            <a:r>
              <a:rPr lang="en-US" altLang="en-US" dirty="0" smtClean="0">
                <a:ea typeface="ヒラギノ角ゴ Pro W3" pitchFamily="-84" charset="-128"/>
              </a:rPr>
              <a:t> The </a:t>
            </a:r>
            <a:r>
              <a:rPr lang="en-US" altLang="en-US" dirty="0">
                <a:ea typeface="ヒラギノ角ゴ Pro W3" pitchFamily="-84" charset="-128"/>
              </a:rPr>
              <a:t>PCP </a:t>
            </a:r>
            <a:r>
              <a:rPr lang="en-US" altLang="en-US" dirty="0" smtClean="0">
                <a:ea typeface="ヒラギノ角ゴ Pro W3" pitchFamily="-84" charset="-128"/>
              </a:rPr>
              <a:t>also documents the specific behavioral-risk topics discussed and checks </a:t>
            </a:r>
            <a:r>
              <a:rPr lang="en-US" altLang="en-US" dirty="0">
                <a:ea typeface="ヒラギノ角ゴ Pro W3" pitchFamily="-84" charset="-128"/>
              </a:rPr>
              <a:t>the </a:t>
            </a:r>
            <a:r>
              <a:rPr lang="en-US" altLang="en-US" dirty="0" smtClean="0">
                <a:ea typeface="ヒラギノ角ゴ Pro W3" pitchFamily="-84" charset="-128"/>
              </a:rPr>
              <a:t>types of interventions offered to </a:t>
            </a:r>
            <a:r>
              <a:rPr lang="en-US" altLang="en-US" dirty="0">
                <a:ea typeface="ヒラギノ角ゴ Pro W3" pitchFamily="-84" charset="-128"/>
              </a:rPr>
              <a:t>the </a:t>
            </a:r>
            <a:r>
              <a:rPr lang="en-US" altLang="en-US" dirty="0" smtClean="0">
                <a:ea typeface="ヒラギノ角ゴ Pro W3" pitchFamily="-84" charset="-128"/>
              </a:rPr>
              <a:t>patient such as counseling, referral, anticipatory guidance or follow-up. </a:t>
            </a:r>
            <a:endParaRPr lang="en-US" altLang="en-US" dirty="0">
              <a:ea typeface="ヒラギノ角ゴ Pro W3" pitchFamily="-84" charset="-128"/>
            </a:endParaRPr>
          </a:p>
          <a:p>
            <a:r>
              <a:rPr lang="en-US" altLang="en-US" dirty="0" smtClean="0">
                <a:ea typeface="ヒラギノ角ゴ Pro W3" pitchFamily="-84" charset="-128"/>
              </a:rPr>
              <a:t>During the intervening years between re-administration of the SHA, the PCP signs, prints his or her name, and dates the </a:t>
            </a:r>
            <a:r>
              <a:rPr lang="ja-JP" altLang="en-US" dirty="0" smtClean="0">
                <a:ea typeface="ヒラギノ角ゴ Pro W3" pitchFamily="-84" charset="-128"/>
              </a:rPr>
              <a:t>“</a:t>
            </a:r>
            <a:r>
              <a:rPr lang="en-US" altLang="ja-JP" dirty="0" smtClean="0">
                <a:ea typeface="ヒラギノ角ゴ Pro W3" pitchFamily="-84" charset="-128"/>
              </a:rPr>
              <a:t>SHA Annual Review</a:t>
            </a:r>
            <a:r>
              <a:rPr lang="ja-JP" altLang="en-US" dirty="0" smtClean="0">
                <a:ea typeface="ヒラギノ角ゴ Pro W3" pitchFamily="-84" charset="-128"/>
              </a:rPr>
              <a:t>”</a:t>
            </a:r>
            <a:r>
              <a:rPr lang="en-US" altLang="ja-JP" dirty="0" smtClean="0">
                <a:ea typeface="ヒラギノ角ゴ Pro W3" pitchFamily="-84" charset="-128"/>
              </a:rPr>
              <a:t> section of the questionnaire. </a:t>
            </a:r>
          </a:p>
          <a:p>
            <a:r>
              <a:rPr lang="en-US" altLang="ja-JP" dirty="0" smtClean="0">
                <a:ea typeface="ヒラギノ角ゴ Pro W3" pitchFamily="-84" charset="-128"/>
              </a:rPr>
              <a:t>A signed SHA must be kept in the patient’s medical record, even if the patient declines to complete the SHA.  </a:t>
            </a:r>
          </a:p>
          <a:p>
            <a:pPr>
              <a:buFontTx/>
              <a:buChar char="•"/>
            </a:pPr>
            <a:endParaRPr lang="en-US" altLang="en-US" b="1" dirty="0">
              <a:ea typeface="ヒラギノ角ゴ Pro W3" pitchFamily="-84" charset="-128"/>
            </a:endParaRPr>
          </a:p>
          <a:p>
            <a:pPr eaLnBrk="1" hangingPunct="1">
              <a:spcBef>
                <a:spcPct val="0"/>
              </a:spcBef>
              <a:buFontTx/>
              <a:buChar char="•"/>
            </a:pPr>
            <a:endParaRPr lang="en-US" dirty="0" smtClean="0">
              <a:ea typeface="ヒラギノ角ゴ Pro W3" charset="-128"/>
            </a:endParaRPr>
          </a:p>
          <a:p>
            <a:pPr eaLnBrk="1" hangingPunct="1">
              <a:spcBef>
                <a:spcPct val="0"/>
              </a:spcBef>
              <a:buFontTx/>
              <a:buChar char="•"/>
            </a:pPr>
            <a:endParaRPr lang="en-US" b="1" dirty="0" smtClean="0">
              <a:ea typeface="ヒラギノ角ゴ Pro W3" charset="-128"/>
            </a:endParaRPr>
          </a:p>
        </p:txBody>
      </p:sp>
      <p:sp>
        <p:nvSpPr>
          <p:cNvPr id="3789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8FD3410-8EED-406F-BFAB-6D5CAA909133}" type="slidenum">
              <a:rPr lang="en-US"/>
              <a:pPr fontAlgn="base">
                <a:spcBef>
                  <a:spcPct val="0"/>
                </a:spcBef>
                <a:spcAft>
                  <a:spcPct val="0"/>
                </a:spcAft>
                <a:defRPr/>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Rot="1" noChangeAspect="1" noTextEdit="1"/>
          </p:cNvSpPr>
          <p:nvPr>
            <p:ph type="sldImg"/>
          </p:nvPr>
        </p:nvSpPr>
        <p:spPr bwMode="auto">
          <a:noFill/>
          <a:ln>
            <a:solidFill>
              <a:srgbClr val="000000"/>
            </a:solidFill>
            <a:miter lim="800000"/>
            <a:headEnd/>
            <a:tailEnd/>
          </a:ln>
        </p:spPr>
      </p:sp>
      <p:sp>
        <p:nvSpPr>
          <p:cNvPr id="41986" name="Rectangle 3"/>
          <p:cNvSpPr>
            <a:spLocks noGrp="1"/>
          </p:cNvSpPr>
          <p:nvPr>
            <p:ph type="body" idx="1"/>
          </p:nvPr>
        </p:nvSpPr>
        <p:spPr bwMode="auto">
          <a:noFill/>
        </p:spPr>
        <p:txBody>
          <a:bodyPr wrap="square" numCol="1" anchor="t" anchorCtr="0" compatLnSpc="1">
            <a:prstTxWarp prst="textNoShape">
              <a:avLst/>
            </a:prstTxWarp>
          </a:bodyPr>
          <a:lstStyle/>
          <a:p>
            <a:r>
              <a:rPr lang="en-US" altLang="en-US" dirty="0">
                <a:ea typeface="ヒラギノ角ゴ Pro W3" pitchFamily="-84" charset="-128"/>
              </a:rPr>
              <a:t>Patient refusal to complete the SHA is documented by checking the box “Patient </a:t>
            </a:r>
            <a:r>
              <a:rPr lang="en-US" altLang="en-US" dirty="0" smtClean="0">
                <a:ea typeface="ヒラギノ角ゴ Pro W3" pitchFamily="-84" charset="-128"/>
              </a:rPr>
              <a:t>Declined the SHA</a:t>
            </a:r>
            <a:r>
              <a:rPr lang="en-US" altLang="en-US" dirty="0">
                <a:ea typeface="ヒラギノ角ゴ Pro W3" pitchFamily="-84" charset="-128"/>
              </a:rPr>
              <a:t>” on the second page and including the PCP’s signature, printed name, and </a:t>
            </a:r>
            <a:r>
              <a:rPr lang="en-US" altLang="en-US" dirty="0" smtClean="0">
                <a:ea typeface="ヒラギノ角ゴ Pro W3" pitchFamily="-84" charset="-128"/>
              </a:rPr>
              <a:t>date on the</a:t>
            </a:r>
            <a:r>
              <a:rPr lang="en-US" altLang="en-US" baseline="0" dirty="0" smtClean="0">
                <a:ea typeface="ヒラギノ角ゴ Pro W3" pitchFamily="-84" charset="-128"/>
              </a:rPr>
              <a:t> back page</a:t>
            </a:r>
            <a:r>
              <a:rPr lang="en-US" altLang="en-US" dirty="0" smtClean="0">
                <a:ea typeface="ヒラギノ角ゴ Pro W3" pitchFamily="-84" charset="-128"/>
              </a:rPr>
              <a:t>.</a:t>
            </a:r>
            <a:endParaRPr lang="en-US" altLang="en-US" dirty="0">
              <a:ea typeface="ヒラギノ角ゴ Pro W3" pitchFamily="-84" charset="-128"/>
            </a:endParaRPr>
          </a:p>
          <a:p>
            <a:endParaRPr lang="en-US" altLang="en-US" dirty="0">
              <a:ea typeface="ヒラギノ角ゴ Pro W3" pitchFamily="-84" charset="-128"/>
            </a:endParaRPr>
          </a:p>
          <a:p>
            <a:endParaRPr 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p:cNvSpPr>
          <p:nvPr>
            <p:ph type="sldImg"/>
          </p:nvPr>
        </p:nvSpPr>
        <p:spPr bwMode="auto">
          <a:noFill/>
          <a:ln>
            <a:solidFill>
              <a:srgbClr val="000000"/>
            </a:solidFill>
            <a:miter lim="800000"/>
            <a:headEnd/>
            <a:tailEnd/>
          </a:ln>
        </p:spPr>
      </p:sp>
      <p:sp>
        <p:nvSpPr>
          <p:cNvPr id="44034"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t>Another benefit of the SHA is that it can be used as an additional document to show evidence of certain HEDIS measures that require patient counseling, referral, provision of anticipatory guidance, and follow-up. This ultimately helps streamline the HEDIS auditing process.  For example, appropriate documentation for the pediatric obesity HEDIS measure can be documented by checking the “Nutrition” and “Physical Activity” topics in the “Clinic Use Only” section of the SHA questionnaire as well as by checking the “Counseling, Referral, Anticipatory Guidance, and Follow-up Ordered” boxes.  PCP’s signature, printed name, and date of service must also be documented.  Other HEDIS measures for which the SHA can be used as documentation include the anticipatory guidance component of well-child and well-adolescent visits, chlamydia screening, HPV vaccination and prenatal/postpartum care as appropriate.</a:t>
            </a:r>
          </a:p>
          <a:p>
            <a:pPr eaLnBrk="1" hangingPunct="1">
              <a:spcBef>
                <a:spcPts val="600"/>
              </a:spcBef>
              <a:spcAft>
                <a:spcPts val="600"/>
              </a:spcAft>
            </a:pPr>
            <a:endParaRPr lang="en-US" dirty="0" smtClean="0">
              <a:ea typeface="ヒラギノ角ゴ Pro W3"/>
              <a:cs typeface="ヒラギノ角ゴ Pro W3"/>
            </a:endParaRPr>
          </a:p>
          <a:p>
            <a:pPr eaLnBrk="1" hangingPunct="1">
              <a:spcBef>
                <a:spcPts val="600"/>
              </a:spcBef>
              <a:spcAft>
                <a:spcPts val="600"/>
              </a:spcAft>
            </a:pPr>
            <a:endParaRPr lang="en-US" dirty="0" smtClean="0">
              <a:ea typeface="ヒラギノ角ゴ Pro W3" charset="-128"/>
            </a:endParaRPr>
          </a:p>
          <a:p>
            <a:pPr eaLnBrk="1" hangingPunct="1">
              <a:spcBef>
                <a:spcPct val="0"/>
              </a:spcBef>
            </a:pPr>
            <a:endParaRPr lang="en-US" dirty="0" smtClean="0">
              <a:ea typeface="ヒラギノ角ゴ Pro W3" charset="-128"/>
            </a:endParaRPr>
          </a:p>
          <a:p>
            <a:pPr eaLnBrk="1" hangingPunct="1">
              <a:spcBef>
                <a:spcPct val="0"/>
              </a:spcBef>
            </a:pPr>
            <a:endParaRPr lang="en-US" dirty="0" smtClean="0"/>
          </a:p>
        </p:txBody>
      </p:sp>
      <p:sp>
        <p:nvSpPr>
          <p:cNvPr id="3993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5F0135F-8E4E-4524-97CF-26EEAAD3DB91}" type="slidenum">
              <a:rPr lang="en-US"/>
              <a:pPr fontAlgn="base">
                <a:spcBef>
                  <a:spcPct val="0"/>
                </a:spcBef>
                <a:spcAft>
                  <a:spcPct val="0"/>
                </a:spcAft>
                <a:defRPr/>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eaLnBrk="1" fontAlgn="auto" hangingPunct="1">
              <a:spcBef>
                <a:spcPts val="600"/>
              </a:spcBef>
              <a:spcAft>
                <a:spcPts val="600"/>
              </a:spcAft>
              <a:defRPr/>
            </a:pPr>
            <a:r>
              <a:rPr lang="en-US" dirty="0" smtClean="0"/>
              <a:t>Other adult and senior HEDIS measures for which a completed SHA can be used as evidence include chlamydia screening, prenatal care, care for older adults, functional status screening and advance directive.  Please remember to notify the Health Plan of all pregnancies by completing a pregnancy notification form.  </a:t>
            </a:r>
            <a:endParaRPr lang="en-US" dirty="0"/>
          </a:p>
        </p:txBody>
      </p:sp>
      <p:sp>
        <p:nvSpPr>
          <p:cNvPr id="4198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1D07EE2-5704-402F-B732-6EF79C568F1C}" type="slidenum">
              <a:rPr lang="en-US"/>
              <a:pPr fontAlgn="base">
                <a:spcBef>
                  <a:spcPct val="0"/>
                </a:spcBef>
                <a:spcAft>
                  <a:spcPct val="0"/>
                </a:spcAft>
                <a:defRPr/>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en-US" dirty="0" smtClean="0">
                <a:ea typeface="ヒラギノ角ゴ Pro W3" pitchFamily="-84" charset="-128"/>
              </a:rPr>
              <a:t>Today’s training will include an overview of IHEBA and SHA; goals and benefits; the SHA completion and documentation process, available resources, and use of electronic SHA and alternative IHEBA</a:t>
            </a:r>
            <a:r>
              <a:rPr lang="en-US" altLang="en-US" baseline="0" dirty="0" smtClean="0">
                <a:ea typeface="ヒラギノ角ゴ Pro W3" pitchFamily="-84" charset="-128"/>
              </a:rPr>
              <a:t> </a:t>
            </a:r>
            <a:r>
              <a:rPr lang="en-US" altLang="en-US" dirty="0" smtClean="0">
                <a:ea typeface="ヒラギノ角ゴ Pro W3" pitchFamily="-84" charset="-128"/>
              </a:rPr>
              <a:t>tools.  </a:t>
            </a:r>
            <a:endParaRPr lang="en-US" dirty="0" smtClean="0"/>
          </a:p>
        </p:txBody>
      </p:sp>
      <p:sp>
        <p:nvSpPr>
          <p:cNvPr id="174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3815B20-75C2-4512-98F0-A18F97E7E431}" type="slidenum">
              <a:rPr lang="en-US"/>
              <a:pPr fontAlgn="base">
                <a:spcBef>
                  <a:spcPct val="0"/>
                </a:spcBef>
                <a:spcAft>
                  <a:spcPct val="0"/>
                </a:spcAft>
                <a:defRPr/>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altLang="en-US" dirty="0">
                <a:ea typeface="ヒラギノ角ゴ Pro W3" pitchFamily="-84" charset="-128"/>
              </a:rPr>
              <a:t>Let’s now take a look at how to appropriately complete and document </a:t>
            </a:r>
            <a:r>
              <a:rPr lang="en-US" altLang="en-US" dirty="0" smtClean="0">
                <a:ea typeface="ヒラギノ角ゴ Pro W3" pitchFamily="-84" charset="-128"/>
              </a:rPr>
              <a:t>the SHA. </a:t>
            </a:r>
            <a:r>
              <a:rPr lang="en-US" altLang="en-US" dirty="0">
                <a:ea typeface="ヒラギノ角ゴ Pro W3" pitchFamily="-84" charset="-128"/>
              </a:rPr>
              <a:t>Arrow 1 indicates where the patient begins to fill out the form. </a:t>
            </a:r>
            <a:r>
              <a:rPr lang="en-US" altLang="en-US" dirty="0" smtClean="0">
                <a:ea typeface="ヒラギノ角ゴ Pro W3" pitchFamily="-84" charset="-128"/>
              </a:rPr>
              <a:t>Arrow </a:t>
            </a:r>
            <a:r>
              <a:rPr lang="en-US" altLang="en-US" dirty="0">
                <a:ea typeface="ヒラギノ角ゴ Pro W3" pitchFamily="-84" charset="-128"/>
              </a:rPr>
              <a:t>2 </a:t>
            </a:r>
            <a:r>
              <a:rPr lang="en-US" altLang="en-US" dirty="0" smtClean="0">
                <a:ea typeface="ヒラギノ角ゴ Pro W3" pitchFamily="-84" charset="-128"/>
              </a:rPr>
              <a:t>indicates the </a:t>
            </a:r>
            <a:r>
              <a:rPr lang="en-US" altLang="en-US" dirty="0">
                <a:ea typeface="ヒラギノ角ゴ Pro W3" pitchFamily="-84" charset="-128"/>
              </a:rPr>
              <a:t>“Shaded </a:t>
            </a:r>
            <a:r>
              <a:rPr lang="ja-JP" altLang="en-US" dirty="0">
                <a:ea typeface="ヒラギノ角ゴ Pro W3" pitchFamily="-84" charset="-128"/>
              </a:rPr>
              <a:t>“</a:t>
            </a:r>
            <a:r>
              <a:rPr lang="en-US" altLang="ja-JP" dirty="0">
                <a:ea typeface="ヒラギノ角ゴ Pro W3" pitchFamily="-84" charset="-128"/>
              </a:rPr>
              <a:t>Clinic Use Only</a:t>
            </a:r>
            <a:r>
              <a:rPr lang="ja-JP" altLang="en-US" dirty="0">
                <a:ea typeface="ヒラギノ角ゴ Pro W3" pitchFamily="-84" charset="-128"/>
              </a:rPr>
              <a:t>”</a:t>
            </a:r>
            <a:r>
              <a:rPr lang="en-US" altLang="ja-JP" dirty="0">
                <a:ea typeface="ヒラギノ角ゴ Pro W3" pitchFamily="-84" charset="-128"/>
              </a:rPr>
              <a:t> section on the </a:t>
            </a:r>
            <a:r>
              <a:rPr lang="en-US" altLang="ja-JP" dirty="0" smtClean="0">
                <a:ea typeface="ヒラギノ角ゴ Pro W3" pitchFamily="-84" charset="-128"/>
              </a:rPr>
              <a:t>first page</a:t>
            </a:r>
            <a:r>
              <a:rPr lang="en-US" altLang="ja-JP" dirty="0">
                <a:ea typeface="ヒラギノ角ゴ Pro W3" pitchFamily="-84" charset="-128"/>
              </a:rPr>
              <a:t>.  </a:t>
            </a:r>
            <a:r>
              <a:rPr lang="en-US" altLang="ja-JP" dirty="0" smtClean="0">
                <a:ea typeface="ヒラギノ角ゴ Pro W3" pitchFamily="-84" charset="-128"/>
              </a:rPr>
              <a:t>This section, along with the “Comments</a:t>
            </a:r>
            <a:r>
              <a:rPr lang="en-US" altLang="ja-JP" dirty="0">
                <a:ea typeface="ヒラギノ角ゴ Pro W3" pitchFamily="-84" charset="-128"/>
              </a:rPr>
              <a:t>” section on the </a:t>
            </a:r>
            <a:r>
              <a:rPr lang="en-US" altLang="ja-JP" dirty="0" smtClean="0">
                <a:ea typeface="ヒラギノ角ゴ Pro W3" pitchFamily="-84" charset="-128"/>
              </a:rPr>
              <a:t>second page, are used </a:t>
            </a:r>
            <a:r>
              <a:rPr lang="en-US" altLang="ja-JP" dirty="0">
                <a:ea typeface="ヒラギノ角ゴ Pro W3" pitchFamily="-84" charset="-128"/>
              </a:rPr>
              <a:t>to take notes regarding patient discussion and recommendations.</a:t>
            </a:r>
            <a:endParaRPr lang="en-US" altLang="en-US" dirty="0">
              <a:ea typeface="ヒラギノ角ゴ Pro W3" pitchFamily="-84" charset="-128"/>
            </a:endParaRPr>
          </a:p>
          <a:p>
            <a:pPr eaLnBrk="1" fontAlgn="auto" hangingPunct="1">
              <a:spcBef>
                <a:spcPts val="0"/>
              </a:spcBef>
              <a:spcAft>
                <a:spcPts val="0"/>
              </a:spcAft>
              <a:defRPr/>
            </a:pPr>
            <a:endParaRPr lang="en-US" altLang="en-US" dirty="0">
              <a:ea typeface="ヒラギノ角ゴ Pro W3" pitchFamily="-84" charset="-128"/>
            </a:endParaRPr>
          </a:p>
          <a:p>
            <a:pPr eaLnBrk="1" fontAlgn="auto" hangingPunct="1">
              <a:spcBef>
                <a:spcPts val="0"/>
              </a:spcBef>
              <a:spcAft>
                <a:spcPts val="0"/>
              </a:spcAft>
              <a:defRPr/>
            </a:pPr>
            <a:endParaRPr lang="en-US" dirty="0"/>
          </a:p>
        </p:txBody>
      </p:sp>
      <p:sp>
        <p:nvSpPr>
          <p:cNvPr id="4403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C806CAA-96AD-4B05-A475-334FAFF709B7}" type="slidenum">
              <a:rPr lang="en-US"/>
              <a:pPr fontAlgn="base">
                <a:spcBef>
                  <a:spcPct val="0"/>
                </a:spcBef>
                <a:spcAft>
                  <a:spcPct val="0"/>
                </a:spcAft>
                <a:defRPr/>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p:cNvSpPr>
          <p:nvPr>
            <p:ph type="sldImg"/>
          </p:nvPr>
        </p:nvSpPr>
        <p:spPr bwMode="auto">
          <a:noFill/>
          <a:ln>
            <a:solidFill>
              <a:srgbClr val="000000"/>
            </a:solidFill>
            <a:miter lim="800000"/>
            <a:headEnd/>
            <a:tailEnd/>
          </a:ln>
        </p:spPr>
      </p:sp>
      <p:sp>
        <p:nvSpPr>
          <p:cNvPr id="5734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ea typeface="ヒラギノ角ゴ Pro W3"/>
                <a:cs typeface="ヒラギノ角ゴ Pro W3"/>
              </a:rPr>
              <a:t>Sample questions, also showing that questions can be skipped. </a:t>
            </a:r>
          </a:p>
          <a:p>
            <a:pPr eaLnBrk="1" hangingPunct="1">
              <a:spcBef>
                <a:spcPct val="0"/>
              </a:spcBef>
            </a:pPr>
            <a:endParaRPr lang="en-US" smtClean="0">
              <a:ea typeface="ヒラギノ角ゴ Pro W3"/>
              <a:cs typeface="ヒラギノ角ゴ Pro W3"/>
            </a:endParaRPr>
          </a:p>
          <a:p>
            <a:pPr eaLnBrk="1" hangingPunct="1">
              <a:spcBef>
                <a:spcPct val="0"/>
              </a:spcBef>
              <a:buFontTx/>
              <a:buAutoNum type="arabicParenR"/>
            </a:pPr>
            <a:r>
              <a:rPr lang="en-US" smtClean="0">
                <a:ea typeface="ヒラギノ角ゴ Pro W3"/>
                <a:cs typeface="ヒラギノ角ゴ Pro W3"/>
              </a:rPr>
              <a:t> At the end of the last question, patients can write down any other health concerns or questions they may have. Make sure to address these questions or concerns.</a:t>
            </a:r>
          </a:p>
          <a:p>
            <a:pPr eaLnBrk="1" hangingPunct="1">
              <a:spcBef>
                <a:spcPct val="0"/>
              </a:spcBef>
              <a:buFontTx/>
              <a:buAutoNum type="arabicParenR"/>
            </a:pPr>
            <a:r>
              <a:rPr lang="en-US" smtClean="0">
                <a:ea typeface="ヒラギノ角ゴ Pro W3"/>
                <a:cs typeface="ヒラギノ角ゴ Pro W3"/>
              </a:rPr>
              <a:t> Answers circled in the </a:t>
            </a:r>
            <a:r>
              <a:rPr lang="en-US" b="1" smtClean="0">
                <a:ea typeface="ヒラギノ角ゴ Pro W3"/>
                <a:cs typeface="ヒラギノ角ゴ Pro W3"/>
              </a:rPr>
              <a:t>*</a:t>
            </a:r>
            <a:r>
              <a:rPr lang="en-US" smtClean="0">
                <a:ea typeface="ヒラギノ角ゴ Pro W3"/>
                <a:cs typeface="ヒラギノ角ゴ Pro W3"/>
              </a:rPr>
              <a:t>middle column (where the </a:t>
            </a:r>
            <a:r>
              <a:rPr lang="en-US" b="1" u="sng" smtClean="0">
                <a:ea typeface="ヒラギノ角ゴ Pro W3"/>
                <a:cs typeface="ヒラギノ角ゴ Pro W3"/>
              </a:rPr>
              <a:t>2</a:t>
            </a:r>
            <a:r>
              <a:rPr lang="en-US" b="1" u="sng" baseline="30000" smtClean="0">
                <a:ea typeface="ヒラギノ角ゴ Pro W3"/>
                <a:cs typeface="ヒラギノ角ゴ Pro W3"/>
              </a:rPr>
              <a:t>nd</a:t>
            </a:r>
            <a:r>
              <a:rPr lang="en-US" u="sng" smtClean="0">
                <a:ea typeface="ヒラギノ角ゴ Pro W3"/>
                <a:cs typeface="ヒラギノ角ゴ Pro W3"/>
              </a:rPr>
              <a:t> </a:t>
            </a:r>
            <a:r>
              <a:rPr lang="en-US" smtClean="0">
                <a:ea typeface="ヒラギノ角ゴ Pro W3"/>
                <a:cs typeface="ヒラギノ角ゴ Pro W3"/>
              </a:rPr>
              <a:t>arrow is pointed, highlighted column) indicate a risk factor. If a risk factor is identified, the provider should explore this topic with the patient and determine the extent to which it may be harming the patient</a:t>
            </a:r>
            <a:r>
              <a:rPr lang="ja-JP" altLang="en-US" smtClean="0">
                <a:ea typeface="ヒラギノ角ゴ Pro W3"/>
                <a:cs typeface="ヒラギノ角ゴ Pro W3"/>
              </a:rPr>
              <a:t>’</a:t>
            </a:r>
            <a:r>
              <a:rPr lang="en-US" altLang="ja-JP" smtClean="0">
                <a:ea typeface="ヒラギノ角ゴ Pro W3"/>
                <a:cs typeface="ヒラギノ角ゴ Pro W3"/>
              </a:rPr>
              <a:t>s health. </a:t>
            </a:r>
          </a:p>
          <a:p>
            <a:pPr eaLnBrk="1" hangingPunct="1">
              <a:spcBef>
                <a:spcPct val="0"/>
              </a:spcBef>
            </a:pPr>
            <a:r>
              <a:rPr lang="en-US" b="1" smtClean="0">
                <a:ea typeface="ヒラギノ角ゴ Pro W3"/>
                <a:cs typeface="ヒラギノ角ゴ Pro W3"/>
              </a:rPr>
              <a:t>* </a:t>
            </a:r>
            <a:r>
              <a:rPr lang="ja-JP" altLang="en-US" b="1" smtClean="0">
                <a:ea typeface="ヒラギノ角ゴ Pro W3"/>
                <a:cs typeface="ヒラギノ角ゴ Pro W3"/>
              </a:rPr>
              <a:t>“</a:t>
            </a:r>
            <a:r>
              <a:rPr lang="en-US" altLang="ja-JP" b="1" smtClean="0">
                <a:ea typeface="ヒラギノ角ゴ Pro W3"/>
                <a:cs typeface="ヒラギノ角ゴ Pro W3"/>
              </a:rPr>
              <a:t>Yes</a:t>
            </a:r>
            <a:r>
              <a:rPr lang="ja-JP" altLang="en-US" b="1" smtClean="0">
                <a:ea typeface="ヒラギノ角ゴ Pro W3"/>
                <a:cs typeface="ヒラギノ角ゴ Pro W3"/>
              </a:rPr>
              <a:t>”</a:t>
            </a:r>
            <a:r>
              <a:rPr lang="en-US" altLang="ja-JP" b="1" smtClean="0">
                <a:ea typeface="ヒラギノ角ゴ Pro W3"/>
                <a:cs typeface="ヒラギノ角ゴ Pro W3"/>
              </a:rPr>
              <a:t> and </a:t>
            </a:r>
            <a:r>
              <a:rPr lang="ja-JP" altLang="en-US" b="1" smtClean="0">
                <a:ea typeface="ヒラギノ角ゴ Pro W3"/>
                <a:cs typeface="ヒラギノ角ゴ Pro W3"/>
              </a:rPr>
              <a:t>“</a:t>
            </a:r>
            <a:r>
              <a:rPr lang="en-US" altLang="ja-JP" b="1" smtClean="0">
                <a:ea typeface="ヒラギノ角ゴ Pro W3"/>
                <a:cs typeface="ヒラギノ角ゴ Pro W3"/>
              </a:rPr>
              <a:t>No</a:t>
            </a:r>
            <a:r>
              <a:rPr lang="ja-JP" altLang="en-US" b="1" smtClean="0">
                <a:ea typeface="ヒラギノ角ゴ Pro W3"/>
                <a:cs typeface="ヒラギノ角ゴ Pro W3"/>
              </a:rPr>
              <a:t>”</a:t>
            </a:r>
            <a:r>
              <a:rPr lang="en-US" altLang="ja-JP" b="1" smtClean="0">
                <a:ea typeface="ヒラギノ角ゴ Pro W3"/>
                <a:cs typeface="ヒラギノ角ゴ Pro W3"/>
              </a:rPr>
              <a:t> are not always in the same columns. (Important to point out to patient completing it)</a:t>
            </a:r>
          </a:p>
          <a:p>
            <a:pPr eaLnBrk="1" hangingPunct="1">
              <a:spcBef>
                <a:spcPct val="0"/>
              </a:spcBef>
            </a:pPr>
            <a:endParaRPr lang="en-US" smtClean="0"/>
          </a:p>
        </p:txBody>
      </p:sp>
      <p:sp>
        <p:nvSpPr>
          <p:cNvPr id="4608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2DFA34C-4692-4721-8B4B-21D019170501}" type="slidenum">
              <a:rPr lang="en-US"/>
              <a:pPr fontAlgn="base">
                <a:spcBef>
                  <a:spcPct val="0"/>
                </a:spcBef>
                <a:spcAft>
                  <a:spcPct val="0"/>
                </a:spcAft>
                <a:defRPr/>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r>
              <a:rPr lang="en-US" b="1" dirty="0"/>
              <a:t>Arrow 1 </a:t>
            </a:r>
            <a:r>
              <a:rPr lang="en-US" dirty="0"/>
              <a:t>on this slide is the “clinic use only” section on the second page.  This section documents which topics were discussed and what type of assistance was provided to the patient. Assistance options include tailored health education counseling, referral, anticipatory guidance materials, and follow-up.  For each health topic addressed with the patient one or more of these boxes must be checked based on SHA responses.  </a:t>
            </a:r>
          </a:p>
          <a:p>
            <a:r>
              <a:rPr lang="en-US" b="1" dirty="0"/>
              <a:t>Arrow 2 </a:t>
            </a:r>
            <a:r>
              <a:rPr lang="en-US" dirty="0"/>
              <a:t>is where the PCP must sign, print his/her name and date a newly administered SHA.  </a:t>
            </a:r>
          </a:p>
          <a:p>
            <a:r>
              <a:rPr lang="en-US" b="1" dirty="0"/>
              <a:t>Arrow 3 </a:t>
            </a:r>
            <a:r>
              <a:rPr lang="en-US" dirty="0"/>
              <a:t>is the “Comments” section which may be used to take notes about patient discussion and recommendations. This section can also be used to note changes to patient responses or to provide recommendations during annual reviews. </a:t>
            </a:r>
          </a:p>
          <a:p>
            <a:r>
              <a:rPr lang="en-US" b="1" dirty="0"/>
              <a:t>Arrow 4 </a:t>
            </a:r>
            <a:r>
              <a:rPr lang="en-US" dirty="0"/>
              <a:t>is the Patient Declined </a:t>
            </a:r>
            <a:r>
              <a:rPr lang="en-US" dirty="0" smtClean="0"/>
              <a:t>the SHA </a:t>
            </a:r>
            <a:r>
              <a:rPr lang="en-US" dirty="0"/>
              <a:t>box which is used when a patient refuses to complete the SHA.  To fully document a patient’s refusal, enter the patient’s name and date on first page, check the box “Patient Declined SHA” on the back page, and have the PCP sign, print his/her name and date the back page.</a:t>
            </a:r>
          </a:p>
          <a:p>
            <a:pPr lvl="1"/>
            <a:endParaRPr lang="en-US" altLang="en-US" dirty="0">
              <a:ea typeface="ヒラギノ角ゴ Pro W3" pitchFamily="-84" charset="-128"/>
            </a:endParaRPr>
          </a:p>
        </p:txBody>
      </p:sp>
      <p:sp>
        <p:nvSpPr>
          <p:cNvPr id="4813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ABCA342-11AD-4AA4-951C-8869F40C6B58}" type="slidenum">
              <a:rPr lang="en-US"/>
              <a:pPr fontAlgn="base">
                <a:spcBef>
                  <a:spcPct val="0"/>
                </a:spcBef>
                <a:spcAft>
                  <a:spcPct val="0"/>
                </a:spcAft>
                <a:defRPr/>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dirty="0" smtClean="0">
                <a:ea typeface="ヒラギノ角ゴ Pro W3" charset="0"/>
                <a:cs typeface="ヒラギノ角ゴ Pro W3" charset="0"/>
              </a:rPr>
              <a:t>This slide highlights the documentation required for HEDIS and annual review.  </a:t>
            </a:r>
            <a:endParaRPr lang="en-US" dirty="0">
              <a:ea typeface="ヒラギノ角ゴ Pro W3" charset="0"/>
              <a:cs typeface="ヒラギノ角ゴ Pro W3" charset="0"/>
            </a:endParaRPr>
          </a:p>
          <a:p>
            <a:pPr eaLnBrk="1" fontAlgn="auto" hangingPunct="1">
              <a:spcBef>
                <a:spcPts val="0"/>
              </a:spcBef>
              <a:spcAft>
                <a:spcPts val="0"/>
              </a:spcAft>
              <a:defRPr/>
            </a:pPr>
            <a:endParaRPr lang="en-US" dirty="0" smtClean="0">
              <a:ea typeface="ヒラギノ角ゴ Pro W3" charset="0"/>
              <a:cs typeface="ヒラギノ角ゴ Pro W3" charset="0"/>
            </a:endParaRPr>
          </a:p>
          <a:p>
            <a:pPr eaLnBrk="1" fontAlgn="auto" hangingPunct="1">
              <a:spcBef>
                <a:spcPts val="0"/>
              </a:spcBef>
              <a:spcAft>
                <a:spcPts val="0"/>
              </a:spcAft>
              <a:defRPr/>
            </a:pPr>
            <a:r>
              <a:rPr lang="en-US" b="1" dirty="0" smtClean="0">
                <a:ea typeface="ヒラギノ角ゴ Pro W3" charset="0"/>
                <a:cs typeface="ヒラギノ角ゴ Pro W3" charset="0"/>
              </a:rPr>
              <a:t>Arrow 1 </a:t>
            </a:r>
            <a:r>
              <a:rPr lang="en-US" dirty="0" smtClean="0">
                <a:ea typeface="ヒラギノ角ゴ Pro W3" charset="0"/>
                <a:cs typeface="ヒラギノ角ゴ Pro W3" charset="0"/>
              </a:rPr>
              <a:t>is the</a:t>
            </a:r>
            <a:r>
              <a:rPr lang="ja-JP" altLang="en-US" dirty="0" smtClean="0">
                <a:ea typeface="ヒラギノ角ゴ Pro W3" charset="0"/>
                <a:cs typeface="ヒラギノ角ゴ Pro W3" charset="0"/>
              </a:rPr>
              <a:t>“</a:t>
            </a:r>
            <a:r>
              <a:rPr lang="en-US" altLang="ja-JP" dirty="0" smtClean="0">
                <a:ea typeface="ヒラギノ角ゴ Pro W3" charset="0"/>
                <a:cs typeface="ヒラギノ角ゴ Pro W3" charset="0"/>
              </a:rPr>
              <a:t>clinic use only</a:t>
            </a:r>
            <a:r>
              <a:rPr lang="ja-JP" altLang="en-US" dirty="0" smtClean="0">
                <a:ea typeface="ヒラギノ角ゴ Pro W3" charset="0"/>
                <a:cs typeface="ヒラギノ角ゴ Pro W3" charset="0"/>
              </a:rPr>
              <a:t>”</a:t>
            </a:r>
            <a:r>
              <a:rPr lang="en-US" altLang="ja-JP" dirty="0" smtClean="0">
                <a:ea typeface="ヒラギノ角ゴ Pro W3" charset="0"/>
                <a:cs typeface="ヒラギノ角ゴ Pro W3" charset="0"/>
              </a:rPr>
              <a:t> section.  This section indicates what topics were discussed and what type of assistance was provided to the patient. </a:t>
            </a:r>
            <a:r>
              <a:rPr lang="en-US" dirty="0" smtClean="0">
                <a:ea typeface="ヒラギノ角ゴ Pro W3" charset="0"/>
              </a:rPr>
              <a:t>To be acceptable for HEDIS documentation, this section must be completed.</a:t>
            </a:r>
          </a:p>
          <a:p>
            <a:pPr eaLnBrk="1" fontAlgn="auto" hangingPunct="1">
              <a:spcBef>
                <a:spcPts val="0"/>
              </a:spcBef>
              <a:spcAft>
                <a:spcPts val="0"/>
              </a:spcAft>
              <a:defRPr/>
            </a:pPr>
            <a:endParaRPr lang="en-US" dirty="0">
              <a:ea typeface="ヒラギノ角ゴ Pro W3" charset="0"/>
            </a:endParaRPr>
          </a:p>
          <a:p>
            <a:pPr eaLnBrk="1" fontAlgn="auto" hangingPunct="1">
              <a:spcBef>
                <a:spcPts val="0"/>
              </a:spcBef>
              <a:spcAft>
                <a:spcPts val="0"/>
              </a:spcAft>
              <a:defRPr/>
            </a:pPr>
            <a:r>
              <a:rPr lang="en-US" b="1" dirty="0" smtClean="0">
                <a:ea typeface="ヒラギノ角ゴ Pro W3" charset="0"/>
              </a:rPr>
              <a:t>Arrow 2 </a:t>
            </a:r>
            <a:r>
              <a:rPr lang="en-US" dirty="0" smtClean="0">
                <a:ea typeface="ヒラギノ角ゴ Pro W3" charset="0"/>
              </a:rPr>
              <a:t>is where the PCP documents subsequent SHA review with the patient.  </a:t>
            </a:r>
            <a:r>
              <a:rPr lang="en-US" dirty="0" smtClean="0">
                <a:ea typeface="ヒラギノ角ゴ Pro W3" charset="0"/>
                <a:cs typeface="ヒラギノ角ゴ Pro W3" charset="0"/>
              </a:rPr>
              <a:t>Refer to the periodicity chart to determine how often reviews should happen for each age group. PCP must sign, print name and date </a:t>
            </a:r>
            <a:r>
              <a:rPr lang="ja-JP" altLang="en-US" dirty="0" smtClean="0">
                <a:ea typeface="ヒラギノ角ゴ Pro W3" charset="0"/>
                <a:cs typeface="ヒラギノ角ゴ Pro W3" charset="0"/>
              </a:rPr>
              <a:t>“</a:t>
            </a:r>
            <a:r>
              <a:rPr lang="en-US" altLang="ja-JP" dirty="0" smtClean="0">
                <a:ea typeface="ヒラギノ角ゴ Pro W3" charset="0"/>
                <a:cs typeface="ヒラギノ角ゴ Pro W3" charset="0"/>
              </a:rPr>
              <a:t>SHA Annual Review</a:t>
            </a:r>
            <a:r>
              <a:rPr lang="ja-JP" altLang="en-US" dirty="0" smtClean="0">
                <a:ea typeface="ヒラギノ角ゴ Pro W3" charset="0"/>
                <a:cs typeface="ヒラギノ角ゴ Pro W3" charset="0"/>
              </a:rPr>
              <a:t>”</a:t>
            </a:r>
            <a:r>
              <a:rPr lang="en-US" altLang="ja-JP" dirty="0" smtClean="0">
                <a:ea typeface="ヒラギノ角ゴ Pro W3" charset="0"/>
                <a:cs typeface="ヒラギノ角ゴ Pro W3" charset="0"/>
              </a:rPr>
              <a:t> section. The SHA must include this documentation to be permissible for HEDIS.  </a:t>
            </a:r>
          </a:p>
          <a:p>
            <a:pPr eaLnBrk="1" fontAlgn="auto" hangingPunct="1">
              <a:spcBef>
                <a:spcPts val="0"/>
              </a:spcBef>
              <a:spcAft>
                <a:spcPts val="0"/>
              </a:spcAft>
              <a:defRPr/>
            </a:pPr>
            <a:endParaRPr lang="en-US" altLang="ja-JP" dirty="0">
              <a:ea typeface="ヒラギノ角ゴ Pro W3" charset="0"/>
              <a:cs typeface="ヒラギノ角ゴ Pro W3" charset="0"/>
            </a:endParaRPr>
          </a:p>
          <a:p>
            <a:pPr eaLnBrk="1" fontAlgn="auto" hangingPunct="1">
              <a:spcBef>
                <a:spcPts val="0"/>
              </a:spcBef>
              <a:spcAft>
                <a:spcPts val="0"/>
              </a:spcAft>
              <a:defRPr/>
            </a:pPr>
            <a:r>
              <a:rPr lang="en-US" altLang="ja-JP" b="1" dirty="0" smtClean="0">
                <a:ea typeface="ヒラギノ角ゴ Pro W3" charset="0"/>
                <a:cs typeface="ヒラギノ角ゴ Pro W3" charset="0"/>
              </a:rPr>
              <a:t>Arrow 3</a:t>
            </a:r>
            <a:r>
              <a:rPr lang="en-US" altLang="ja-JP" dirty="0" smtClean="0">
                <a:ea typeface="ヒラギノ角ゴ Pro W3" charset="0"/>
                <a:cs typeface="ヒラギノ角ゴ Pro W3" charset="0"/>
              </a:rPr>
              <a:t> is the </a:t>
            </a:r>
            <a:r>
              <a:rPr lang="ja-JP" altLang="en-US" dirty="0" smtClean="0">
                <a:ea typeface="ヒラギノ角ゴ Pro W3" charset="0"/>
                <a:cs typeface="ヒラギノ角ゴ Pro W3" charset="0"/>
              </a:rPr>
              <a:t>“</a:t>
            </a:r>
            <a:r>
              <a:rPr lang="en-US" altLang="ja-JP" dirty="0" smtClean="0">
                <a:ea typeface="ヒラギノ角ゴ Pro W3" charset="0"/>
                <a:cs typeface="ヒラギノ角ゴ Pro W3" charset="0"/>
              </a:rPr>
              <a:t>Clinic Use Only</a:t>
            </a:r>
            <a:r>
              <a:rPr lang="ja-JP" altLang="en-US" dirty="0" smtClean="0">
                <a:ea typeface="ヒラギノ角ゴ Pro W3" charset="0"/>
                <a:cs typeface="ヒラギノ角ゴ Pro W3" charset="0"/>
              </a:rPr>
              <a:t>”</a:t>
            </a:r>
            <a:r>
              <a:rPr lang="en-US" altLang="ja-JP" dirty="0" smtClean="0">
                <a:ea typeface="ヒラギノ角ゴ Pro W3" charset="0"/>
                <a:cs typeface="ヒラギノ角ゴ Pro W3" charset="0"/>
              </a:rPr>
              <a:t> section on the first and second pages of the SHA as well as the </a:t>
            </a:r>
            <a:r>
              <a:rPr lang="ja-JP" altLang="en-US" dirty="0" smtClean="0">
                <a:ea typeface="ヒラギノ角ゴ Pro W3" charset="0"/>
                <a:cs typeface="ヒラギノ角ゴ Pro W3" charset="0"/>
              </a:rPr>
              <a:t>“</a:t>
            </a:r>
            <a:r>
              <a:rPr lang="en-US" altLang="ja-JP" dirty="0" smtClean="0">
                <a:ea typeface="ヒラギノ角ゴ Pro W3" charset="0"/>
                <a:cs typeface="ヒラギノ角ゴ Pro W3" charset="0"/>
              </a:rPr>
              <a:t>Comments</a:t>
            </a:r>
            <a:r>
              <a:rPr lang="ja-JP" altLang="en-US" dirty="0" smtClean="0">
                <a:ea typeface="ヒラギノ角ゴ Pro W3" charset="0"/>
                <a:cs typeface="ヒラギノ角ゴ Pro W3" charset="0"/>
              </a:rPr>
              <a:t>”</a:t>
            </a:r>
            <a:r>
              <a:rPr lang="en-US" altLang="ja-JP" dirty="0" smtClean="0">
                <a:ea typeface="ヒラギノ角ゴ Pro W3" charset="0"/>
                <a:cs typeface="ヒラギノ角ゴ Pro W3" charset="0"/>
              </a:rPr>
              <a:t> section on the second page.  These sections may be used to note changes to patient responses or to provider recommendations during subsequent SHA reviews. </a:t>
            </a:r>
            <a:endParaRPr lang="en-US" dirty="0" smtClean="0">
              <a:ea typeface="ヒラギノ角ゴ Pro W3" charset="0"/>
              <a:cs typeface="ヒラギノ角ゴ Pro W3" charset="0"/>
            </a:endParaRPr>
          </a:p>
        </p:txBody>
      </p:sp>
      <p:sp>
        <p:nvSpPr>
          <p:cNvPr id="5017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9F2FE9A-C6C3-45AF-A385-F8E349099C9C}" type="slidenum">
              <a:rPr lang="en-US"/>
              <a:pPr fontAlgn="base">
                <a:spcBef>
                  <a:spcPct val="0"/>
                </a:spcBef>
                <a:spcAft>
                  <a:spcPct val="0"/>
                </a:spcAft>
                <a:defRPr/>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dirty="0"/>
              <a:t>Most SHA forms are available for download and printing on the DHCS website </a:t>
            </a:r>
            <a:r>
              <a:rPr lang="en-US" dirty="0" smtClean="0"/>
              <a:t>at www.dhcs.ca.gov/formsandpubs/forms/Pages/StayingHealthy.aspx.  </a:t>
            </a:r>
            <a:r>
              <a:rPr lang="en-US" dirty="0"/>
              <a:t>The SHA is available in 7 age categories and 12 languages including Arabic, Armenian, Chinese, English, Farsi, Hmong, Khmer, Korean, Russian, Spanish, Tagalog, and Vietnamese.  Arabic, Farsi, and Khmer are not accessible on the DHCS website. These languages are available through your contracted Medi-Cal Managed Care health </a:t>
            </a:r>
            <a:r>
              <a:rPr lang="en-US" dirty="0" smtClean="0"/>
              <a:t>plan.</a:t>
            </a:r>
            <a:endParaRPr lang="en-US" dirty="0"/>
          </a:p>
        </p:txBody>
      </p:sp>
      <p:sp>
        <p:nvSpPr>
          <p:cNvPr id="5222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FFF395D-3A24-4A6D-9E8F-D6EE2475B7E5}" type="slidenum">
              <a:rPr lang="en-US"/>
              <a:pPr fontAlgn="base">
                <a:spcBef>
                  <a:spcPct val="0"/>
                </a:spcBef>
                <a:spcAft>
                  <a:spcPct val="0"/>
                </a:spcAft>
                <a:defRPr/>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dirty="0"/>
              <a:t>The SHA may be used in an electronic format under certain conditions.  Providers must notify their Medi-Cal Managed Care health plan(s) at least two months prior to implementation.  Electronic formats include manually adding SHA questions into an EMR, scanning SHA and then placing it in an EMR, or using SHA in another electronic or paper-based format.  Any electronic SHA must include a provider signature.  The SHA questions must be the most updated version and may not be altered from the original version.  Your health plan will review the electronic format to ensure it meets all requirements prior to implementation.</a:t>
            </a:r>
            <a:r>
              <a:rPr lang="en-US" dirty="0" smtClean="0">
                <a:latin typeface="+mj-lt"/>
                <a:ea typeface="Tahoma" panose="020B0604030504040204" pitchFamily="34" charset="0"/>
                <a:cs typeface="Tahoma" panose="020B0604030504040204" pitchFamily="34" charset="0"/>
              </a:rPr>
              <a:t>. </a:t>
            </a:r>
            <a:endParaRPr lang="en-US" dirty="0">
              <a:latin typeface="+mj-lt"/>
              <a:ea typeface="Tahoma" panose="020B0604030504040204" pitchFamily="34" charset="0"/>
              <a:cs typeface="Tahoma" panose="020B0604030504040204" pitchFamily="34" charset="0"/>
            </a:endParaRPr>
          </a:p>
          <a:p>
            <a:pPr eaLnBrk="1" fontAlgn="auto" hangingPunct="1">
              <a:spcBef>
                <a:spcPts val="0"/>
              </a:spcBef>
              <a:spcAft>
                <a:spcPts val="0"/>
              </a:spcAft>
              <a:defRPr/>
            </a:pPr>
            <a:endParaRPr lang="en-US" dirty="0"/>
          </a:p>
        </p:txBody>
      </p:sp>
      <p:sp>
        <p:nvSpPr>
          <p:cNvPr id="5427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1347307-B636-4BD8-8EEB-BE29048427B0}" type="slidenum">
              <a:rPr lang="en-US"/>
              <a:pPr fontAlgn="base">
                <a:spcBef>
                  <a:spcPct val="0"/>
                </a:spcBef>
                <a:spcAft>
                  <a:spcPct val="0"/>
                </a:spcAft>
                <a:defRPr/>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p:cNvSpPr>
          <p:nvPr>
            <p:ph type="sldImg"/>
          </p:nvPr>
        </p:nvSpPr>
        <p:spPr bwMode="auto">
          <a:noFill/>
          <a:ln>
            <a:solidFill>
              <a:srgbClr val="000000"/>
            </a:solidFill>
            <a:miter lim="800000"/>
            <a:headEnd/>
            <a:tailEnd/>
          </a:ln>
        </p:spPr>
      </p:sp>
      <p:sp>
        <p:nvSpPr>
          <p:cNvPr id="60418" name="Notes Placeholder 2"/>
          <p:cNvSpPr>
            <a:spLocks noGrp="1"/>
          </p:cNvSpPr>
          <p:nvPr>
            <p:ph type="body" idx="1"/>
          </p:nvPr>
        </p:nvSpPr>
        <p:spPr bwMode="auto">
          <a:noFill/>
        </p:spPr>
        <p:txBody>
          <a:bodyPr wrap="square" numCol="1" anchor="t" anchorCtr="0" compatLnSpc="1">
            <a:prstTxWarp prst="textNoShape">
              <a:avLst/>
            </a:prstTxWarp>
          </a:bodyPr>
          <a:lstStyle/>
          <a:p>
            <a:pPr>
              <a:defRPr/>
            </a:pPr>
            <a:r>
              <a:rPr lang="en-US" altLang="en-US" dirty="0">
                <a:ea typeface="ヒラギノ角ゴ Pro W3" pitchFamily="-84" charset="-128"/>
              </a:rPr>
              <a:t>DHCS and Medi-Cal Managed Care Plans strongly encourage providers to use the SHA.  However, an alternative </a:t>
            </a:r>
            <a:r>
              <a:rPr lang="en-US" altLang="en-US" dirty="0" smtClean="0">
                <a:ea typeface="ヒラギノ角ゴ Pro W3" pitchFamily="-84" charset="-128"/>
              </a:rPr>
              <a:t>behavioral </a:t>
            </a:r>
            <a:r>
              <a:rPr lang="en-US" altLang="en-US" dirty="0">
                <a:ea typeface="ヒラギノ角ゴ Pro W3" pitchFamily="-84" charset="-128"/>
              </a:rPr>
              <a:t>assessment tool may be used </a:t>
            </a:r>
            <a:r>
              <a:rPr lang="en-US" altLang="en-US" dirty="0" smtClean="0">
                <a:ea typeface="ヒラギノ角ゴ Pro W3" pitchFamily="-84" charset="-128"/>
              </a:rPr>
              <a:t>but requires pre-approval by DHCS.  An </a:t>
            </a:r>
            <a:r>
              <a:rPr lang="en-US" altLang="en-US" dirty="0">
                <a:ea typeface="ヒラギノ角ゴ Pro W3" pitchFamily="-84" charset="-128"/>
              </a:rPr>
              <a:t>alternative assessment tool is any other tool that is not SHA.  </a:t>
            </a:r>
          </a:p>
          <a:p>
            <a:pPr marL="0" lvl="1">
              <a:defRPr/>
            </a:pPr>
            <a:r>
              <a:rPr lang="en-US" altLang="en-US" dirty="0">
                <a:ea typeface="ヒラギノ角ゴ Pro W3" pitchFamily="-84" charset="-128"/>
              </a:rPr>
              <a:t>A request to use an alternative assessment must be submitted to your Medi-Cal Managed Care health plan two months prior to implementation along with a copy </a:t>
            </a:r>
            <a:r>
              <a:rPr lang="en-US" altLang="en-US" dirty="0" smtClean="0">
                <a:ea typeface="ヒラギノ角ゴ Pro W3" pitchFamily="-84" charset="-128"/>
              </a:rPr>
              <a:t>of the </a:t>
            </a:r>
            <a:r>
              <a:rPr lang="en-US" altLang="en-US" dirty="0">
                <a:ea typeface="ヒラギノ角ゴ Pro W3" pitchFamily="-84" charset="-128"/>
              </a:rPr>
              <a:t>proposed alternative assessment. </a:t>
            </a:r>
            <a:r>
              <a:rPr lang="en-US" dirty="0"/>
              <a:t>The request must </a:t>
            </a:r>
            <a:r>
              <a:rPr lang="en-US" dirty="0" smtClean="0"/>
              <a:t>also include </a:t>
            </a:r>
            <a:r>
              <a:rPr lang="en-US" dirty="0">
                <a:ea typeface="ヒラギノ角ゴ Pro W3" charset="-128"/>
              </a:rPr>
              <a:t>evidence that the alternative assessment </a:t>
            </a:r>
            <a:r>
              <a:rPr lang="en-US" dirty="0" smtClean="0">
                <a:ea typeface="ヒラギノ角ゴ Pro W3" charset="-128"/>
              </a:rPr>
              <a:t>contains similar content</a:t>
            </a:r>
            <a:r>
              <a:rPr lang="en-US" dirty="0">
                <a:ea typeface="ヒラギノ角ゴ Pro W3" charset="-128"/>
              </a:rPr>
              <a:t>, </a:t>
            </a:r>
            <a:r>
              <a:rPr lang="en-US" dirty="0" smtClean="0">
                <a:ea typeface="ヒラギノ角ゴ Pro W3" charset="-128"/>
              </a:rPr>
              <a:t>risk </a:t>
            </a:r>
            <a:r>
              <a:rPr lang="en-US" dirty="0">
                <a:ea typeface="ヒラギノ角ゴ Pro W3" charset="-128"/>
              </a:rPr>
              <a:t>factors, and administration periodicity as the SHA.  The request must also </a:t>
            </a:r>
            <a:r>
              <a:rPr lang="en-US" dirty="0" smtClean="0">
                <a:ea typeface="ヒラギノ角ゴ Pro W3" charset="-128"/>
              </a:rPr>
              <a:t>be accompanied by </a:t>
            </a:r>
            <a:r>
              <a:rPr lang="en-US" dirty="0" smtClean="0"/>
              <a:t>copies </a:t>
            </a:r>
            <a:r>
              <a:rPr lang="en-US" dirty="0"/>
              <a:t>of </a:t>
            </a:r>
            <a:r>
              <a:rPr lang="en-US" dirty="0" smtClean="0"/>
              <a:t>alternative </a:t>
            </a:r>
            <a:r>
              <a:rPr lang="en-US" dirty="0"/>
              <a:t>assessment tools </a:t>
            </a:r>
            <a:r>
              <a:rPr lang="en-US" dirty="0" smtClean="0"/>
              <a:t>translated into the </a:t>
            </a:r>
            <a:r>
              <a:rPr lang="en-US" dirty="0"/>
              <a:t>appropriate threshold languages for each contracted county.</a:t>
            </a:r>
            <a:endParaRPr lang="en-US" dirty="0">
              <a:ea typeface="ヒラギノ角ゴ Pro W3" charset="-128"/>
            </a:endParaRPr>
          </a:p>
          <a:p>
            <a:pPr>
              <a:defRPr/>
            </a:pPr>
            <a:endParaRPr lang="en-US" altLang="en-US" dirty="0" smtClean="0">
              <a:ea typeface="ヒラギノ角ゴ Pro W3" pitchFamily="-84" charset="-128"/>
            </a:endParaRPr>
          </a:p>
          <a:p>
            <a:pPr>
              <a:defRPr/>
            </a:pPr>
            <a:r>
              <a:rPr lang="en-US" altLang="en-US" dirty="0" smtClean="0">
                <a:ea typeface="ヒラギノ角ゴ Pro W3" pitchFamily="-84" charset="-128"/>
              </a:rPr>
              <a:t>Your </a:t>
            </a:r>
            <a:r>
              <a:rPr lang="en-US" altLang="en-US" dirty="0">
                <a:ea typeface="ヒラギノ角ゴ Pro W3" pitchFamily="-84" charset="-128"/>
              </a:rPr>
              <a:t>health plan will submit this request to DHCS.  Requests for previously approved alternative assessments must be re-submitted every 3 years. </a:t>
            </a:r>
          </a:p>
          <a:p>
            <a:pPr>
              <a:spcBef>
                <a:spcPts val="600"/>
              </a:spcBef>
              <a:spcAft>
                <a:spcPts val="600"/>
              </a:spcAft>
              <a:defRPr/>
            </a:pPr>
            <a:r>
              <a:rPr lang="en-US" altLang="en-US" dirty="0">
                <a:ea typeface="ヒラギノ角ゴ Pro W3" pitchFamily="-84" charset="-128"/>
              </a:rPr>
              <a:t>Providers may use the American Academy of Pediatrics </a:t>
            </a:r>
            <a:r>
              <a:rPr lang="en-US" altLang="en-US" i="1" dirty="0">
                <a:ea typeface="ヒラギノ角ゴ Pro W3" pitchFamily="-84" charset="-128"/>
              </a:rPr>
              <a:t>Bright Futures </a:t>
            </a:r>
            <a:r>
              <a:rPr lang="en-US" altLang="en-US" dirty="0">
                <a:ea typeface="ヒラギノ角ゴ Pro W3" pitchFamily="-84" charset="-128"/>
              </a:rPr>
              <a:t>assessment without DHCS approval, as long as certain conditions are met. </a:t>
            </a:r>
            <a:r>
              <a:rPr lang="en-US" altLang="en-US" dirty="0" smtClean="0">
                <a:ea typeface="ヒラギノ角ゴ Pro W3" pitchFamily="-84" charset="-128"/>
              </a:rPr>
              <a:t>Contact your health plan for more information.</a:t>
            </a:r>
            <a:endParaRPr lang="en-US" dirty="0" smtClean="0"/>
          </a:p>
        </p:txBody>
      </p:sp>
      <p:sp>
        <p:nvSpPr>
          <p:cNvPr id="5632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CABA9DF-B54B-41AC-934B-938F69F57820}" type="slidenum">
              <a:rPr lang="en-US"/>
              <a:pPr fontAlgn="base">
                <a:spcBef>
                  <a:spcPct val="0"/>
                </a:spcBef>
                <a:spcAft>
                  <a:spcPct val="0"/>
                </a:spcAft>
                <a:defRPr/>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p:cNvSpPr>
          <p:nvPr>
            <p:ph type="sldImg"/>
          </p:nvPr>
        </p:nvSpPr>
        <p:spPr bwMode="auto">
          <a:noFill/>
          <a:ln>
            <a:solidFill>
              <a:srgbClr val="000000"/>
            </a:solidFill>
            <a:miter lim="800000"/>
            <a:headEnd/>
            <a:tailEnd/>
          </a:ln>
        </p:spPr>
      </p:sp>
      <p:sp>
        <p:nvSpPr>
          <p:cNvPr id="62466"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ltLang="en-US" dirty="0">
                <a:ea typeface="ヒラギノ角ゴ Pro W3" pitchFamily="-84" charset="-128"/>
              </a:rPr>
              <a:t>Additional </a:t>
            </a:r>
            <a:r>
              <a:rPr lang="en-US" altLang="en-US" dirty="0" smtClean="0">
                <a:ea typeface="ヒラギノ角ゴ Pro W3" pitchFamily="-84" charset="-128"/>
              </a:rPr>
              <a:t>SHA resources are </a:t>
            </a:r>
            <a:r>
              <a:rPr lang="en-US" altLang="en-US" dirty="0">
                <a:ea typeface="ヒラギノ角ゴ Pro W3" pitchFamily="-84" charset="-128"/>
              </a:rPr>
              <a:t>provided on the DHCS website and include: A SHA provider office instruction sheet; a list of all behavioral risk questions by health category, and pediatric and adult questions </a:t>
            </a:r>
            <a:r>
              <a:rPr lang="en-US" altLang="en-US" dirty="0" smtClean="0">
                <a:ea typeface="ヒラギノ角ゴ Pro W3" pitchFamily="-84" charset="-128"/>
              </a:rPr>
              <a:t>referenced by </a:t>
            </a:r>
            <a:r>
              <a:rPr lang="en-US" altLang="en-US" dirty="0">
                <a:ea typeface="ヒラギノ角ゴ Pro W3" pitchFamily="-84" charset="-128"/>
              </a:rPr>
              <a:t>age category</a:t>
            </a:r>
            <a:r>
              <a:rPr lang="en-US" altLang="en-US" dirty="0" smtClean="0">
                <a:ea typeface="ヒラギノ角ゴ Pro W3" pitchFamily="-84" charset="-128"/>
              </a:rPr>
              <a:t>.</a:t>
            </a:r>
          </a:p>
          <a:p>
            <a:endParaRPr lang="en-US" altLang="en-US" dirty="0">
              <a:ea typeface="ヒラギノ角ゴ Pro W3" pitchFamily="-84" charset="-128"/>
            </a:endParaRPr>
          </a:p>
          <a:p>
            <a:r>
              <a:rPr lang="en-US" altLang="en-US" dirty="0" smtClean="0">
                <a:ea typeface="ヒラギノ角ゴ Pro W3" pitchFamily="-84" charset="-128"/>
              </a:rPr>
              <a:t>The DHCS website also includes information regarding SHA provider training opportunities.</a:t>
            </a:r>
            <a:endParaRPr lang="en-US" altLang="en-US" dirty="0">
              <a:ea typeface="ヒラギノ角ゴ Pro W3" pitchFamily="-84" charset="-128"/>
            </a:endParaRPr>
          </a:p>
          <a:p>
            <a:endParaRPr lang="en-US" altLang="en-US" dirty="0">
              <a:ea typeface="ヒラギノ角ゴ Pro W3" pitchFamily="-84" charset="-128"/>
            </a:endParaRPr>
          </a:p>
          <a:p>
            <a:pPr eaLnBrk="1" hangingPunct="1">
              <a:spcBef>
                <a:spcPct val="0"/>
              </a:spcBef>
            </a:pPr>
            <a:endParaRPr lang="en-US" dirty="0" smtClean="0"/>
          </a:p>
        </p:txBody>
      </p:sp>
      <p:sp>
        <p:nvSpPr>
          <p:cNvPr id="5837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9570681-BB6A-46B4-A973-621DE9ABC49A}" type="slidenum">
              <a:rPr lang="en-US"/>
              <a:pPr fontAlgn="base">
                <a:spcBef>
                  <a:spcPct val="0"/>
                </a:spcBef>
                <a:spcAft>
                  <a:spcPct val="0"/>
                </a:spcAft>
                <a:defRPr/>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ea typeface="ヒラギノ角ゴ Pro W3" pitchFamily="-84" charset="-128"/>
              </a:rPr>
              <a:t>All Medi-Cal Managed Care Health Plans have plan-specific SHA, health education and cultural and linguistic resources available.  Contact your health plan directly for more information.</a:t>
            </a:r>
          </a:p>
          <a:p>
            <a:endParaRPr lang="en-US" dirty="0"/>
          </a:p>
        </p:txBody>
      </p:sp>
      <p:sp>
        <p:nvSpPr>
          <p:cNvPr id="4" name="Slide Number Placeholder 3"/>
          <p:cNvSpPr>
            <a:spLocks noGrp="1"/>
          </p:cNvSpPr>
          <p:nvPr>
            <p:ph type="sldNum" sz="quarter" idx="10"/>
          </p:nvPr>
        </p:nvSpPr>
        <p:spPr/>
        <p:txBody>
          <a:bodyPr/>
          <a:lstStyle/>
          <a:p>
            <a:pPr>
              <a:defRPr/>
            </a:pPr>
            <a:fld id="{213CC8C2-5995-4CB3-A0EC-EF1EBA7CCF3B}" type="slidenum">
              <a:rPr lang="en-US" smtClean="0"/>
              <a:pPr>
                <a:defRPr/>
              </a:pPr>
              <a:t>28</a:t>
            </a:fld>
            <a:endParaRPr lang="en-US"/>
          </a:p>
        </p:txBody>
      </p:sp>
    </p:spTree>
    <p:extLst>
      <p:ext uri="{BB962C8B-B14F-4D97-AF65-F5344CB8AC3E}">
        <p14:creationId xmlns:p14="http://schemas.microsoft.com/office/powerpoint/2010/main" xmlns="" val="234122107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p:cNvSpPr>
          <p:nvPr>
            <p:ph type="sldImg"/>
          </p:nvPr>
        </p:nvSpPr>
        <p:spPr bwMode="auto">
          <a:noFill/>
          <a:ln>
            <a:solidFill>
              <a:srgbClr val="000000"/>
            </a:solidFill>
            <a:miter lim="800000"/>
            <a:headEnd/>
            <a:tailEnd/>
          </a:ln>
        </p:spPr>
      </p:sp>
      <p:sp>
        <p:nvSpPr>
          <p:cNvPr id="65538"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ltLang="en-US" dirty="0">
                <a:ea typeface="ヒラギノ角ゴ Pro W3" pitchFamily="-84" charset="-128"/>
              </a:rPr>
              <a:t>Thank you for participating in the Staying Healthy Assessment Training.  On behalf of your contracted Medi-Cal Managed Care Health Plans, we hope you found this training beneficial.  If you have any questions or need assistance implementing the SHA forms, please contact your contracted health plan.</a:t>
            </a:r>
          </a:p>
        </p:txBody>
      </p:sp>
      <p:sp>
        <p:nvSpPr>
          <p:cNvPr id="6041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8FF314F-9629-44E7-88BC-A991E2EB5B90}" type="slidenum">
              <a:rPr lang="en-US"/>
              <a:pPr fontAlgn="base">
                <a:spcBef>
                  <a:spcPct val="0"/>
                </a:spcBef>
                <a:spcAft>
                  <a:spcPct val="0"/>
                </a:spcAft>
                <a:defRPr/>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ltLang="en-US" dirty="0" smtClean="0">
                <a:ea typeface="ヒラギノ角ゴ Pro W3" pitchFamily="-84" charset="-128"/>
              </a:rPr>
              <a:t>Before we begin,</a:t>
            </a:r>
            <a:r>
              <a:rPr lang="en-US" altLang="en-US" baseline="0" dirty="0" smtClean="0">
                <a:ea typeface="ヒラギノ角ゴ Pro W3" pitchFamily="-84" charset="-128"/>
              </a:rPr>
              <a:t> l</a:t>
            </a:r>
            <a:r>
              <a:rPr lang="en-US" altLang="en-US" dirty="0" smtClean="0">
                <a:ea typeface="ヒラギノ角ゴ Pro W3" pitchFamily="-84" charset="-128"/>
              </a:rPr>
              <a:t>et’s take a brief look at a few definitions.  DHCS is the California Department of Health Care Services.  DHCS is the regulatory organization overseeing Medi-Cal Managed Care in California.  IHA is an Initial Health Assessment required by DHCS Policy Letter 08-003.  Completion</a:t>
            </a:r>
            <a:r>
              <a:rPr lang="en-US" altLang="en-US" baseline="0" dirty="0" smtClean="0">
                <a:ea typeface="ヒラギノ角ゴ Pro W3" pitchFamily="-84" charset="-128"/>
              </a:rPr>
              <a:t> of a behavioral assessment tool is a required component of an IHA.  </a:t>
            </a:r>
          </a:p>
          <a:p>
            <a:endParaRPr lang="en-US" altLang="en-US" dirty="0" smtClean="0">
              <a:latin typeface="Tahoma" pitchFamily="34" charset="0"/>
              <a:ea typeface="ヒラギノ角ゴ Pro W3" pitchFamily="-84" charset="-128"/>
              <a:cs typeface="Tahoma" pitchFamily="34" charset="0"/>
            </a:endParaRPr>
          </a:p>
          <a:p>
            <a:r>
              <a:rPr lang="en-US" altLang="en-US" dirty="0" smtClean="0">
                <a:ea typeface="ヒラギノ角ゴ Pro W3" pitchFamily="-84" charset="-128"/>
              </a:rPr>
              <a:t>The terms IHEBA and SHA are not interchangeable. IHEBA is a generic term for the behavioral assessment required as part of the IHA.  An IHEBA is used to identify and document patients’ health education needs related to lifestyle, behavior, environment, culture and language.  SHA is the specific assessment tool sponsored and approved by DHCS.  </a:t>
            </a:r>
          </a:p>
        </p:txBody>
      </p:sp>
      <p:sp>
        <p:nvSpPr>
          <p:cNvPr id="1945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431E03A-CE26-43E2-B413-3F3B8BA3B002}" type="slidenum">
              <a:rPr lang="en-US"/>
              <a:pPr fontAlgn="base">
                <a:spcBef>
                  <a:spcPct val="0"/>
                </a:spcBef>
                <a:spcAft>
                  <a:spcPct val="0"/>
                </a:spcAft>
                <a:defRPr/>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a:xfrm>
            <a:off x="685800" y="4343400"/>
            <a:ext cx="5486400" cy="1647825"/>
          </a:xfrm>
        </p:spPr>
        <p:txBody>
          <a:bodyPr/>
          <a:lstStyle/>
          <a:p>
            <a:pPr marL="228600" indent="-228600">
              <a:lnSpc>
                <a:spcPct val="80000"/>
              </a:lnSpc>
              <a:spcBef>
                <a:spcPts val="648"/>
              </a:spcBef>
              <a:spcAft>
                <a:spcPts val="0"/>
              </a:spcAft>
            </a:pPr>
            <a:r>
              <a:rPr lang="en-US" sz="1000" dirty="0" smtClean="0">
                <a:solidFill>
                  <a:srgbClr val="000000"/>
                </a:solidFill>
                <a:latin typeface="+mj-lt"/>
                <a:ea typeface="ヒラギノ角ゴ Pro W3"/>
                <a:cs typeface="Tahoma"/>
              </a:rPr>
              <a:t>DHCS requires </a:t>
            </a:r>
            <a:r>
              <a:rPr lang="en-US" sz="1000" dirty="0">
                <a:solidFill>
                  <a:srgbClr val="000000"/>
                </a:solidFill>
                <a:latin typeface="+mj-lt"/>
                <a:ea typeface="ヒラギノ角ゴ Pro W3"/>
                <a:cs typeface="Tahoma"/>
              </a:rPr>
              <a:t>providers to administer an IHEBA to all Medi-Cal Managed Care patients as part of their Initial </a:t>
            </a:r>
            <a:r>
              <a:rPr lang="en-US" sz="1000" dirty="0" smtClean="0">
                <a:solidFill>
                  <a:srgbClr val="000000"/>
                </a:solidFill>
                <a:latin typeface="+mj-lt"/>
                <a:ea typeface="ヒラギノ角ゴ Pro W3"/>
                <a:cs typeface="Tahoma"/>
              </a:rPr>
              <a:t>Health Assessment </a:t>
            </a:r>
            <a:r>
              <a:rPr lang="en-US" sz="1000" dirty="0">
                <a:solidFill>
                  <a:srgbClr val="000000"/>
                </a:solidFill>
                <a:latin typeface="+mj-lt"/>
                <a:ea typeface="ヒラギノ角ゴ Pro W3"/>
                <a:cs typeface="Tahoma"/>
              </a:rPr>
              <a:t>and well care visits. The initial health assessment must include a history of the patient’s physical and mental health, identification of high risk factors, assessment of need for preventive screenings or services and health education, diagnosis and plan for treatment of any diseases.</a:t>
            </a:r>
            <a:endParaRPr lang="en-US" sz="1000" dirty="0">
              <a:latin typeface="+mj-lt"/>
            </a:endParaRPr>
          </a:p>
          <a:p>
            <a:pPr marL="228600" indent="-228600">
              <a:lnSpc>
                <a:spcPct val="80000"/>
              </a:lnSpc>
              <a:spcBef>
                <a:spcPts val="648"/>
              </a:spcBef>
              <a:spcAft>
                <a:spcPts val="0"/>
              </a:spcAft>
            </a:pPr>
            <a:r>
              <a:rPr lang="en-US" sz="1000" dirty="0" smtClean="0">
                <a:solidFill>
                  <a:srgbClr val="000000"/>
                </a:solidFill>
                <a:latin typeface="+mj-lt"/>
                <a:ea typeface="ヒラギノ角ゴ Pro W3"/>
                <a:cs typeface="Tahoma"/>
              </a:rPr>
              <a:t>The IHA must be conducted in a culturally and linguistically appropriate manner for all patients, including those with disabilities.  </a:t>
            </a:r>
            <a:endParaRPr lang="en-US" sz="1000" dirty="0">
              <a:latin typeface="+mj-lt"/>
            </a:endParaRPr>
          </a:p>
        </p:txBody>
      </p:sp>
      <p:sp>
        <p:nvSpPr>
          <p:cNvPr id="2150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76913E4-E900-4036-9F1C-4B19543A58B7}" type="slidenum">
              <a:rPr lang="en-US"/>
              <a:pPr fontAlgn="base">
                <a:spcBef>
                  <a:spcPct val="0"/>
                </a:spcBef>
                <a:spcAft>
                  <a:spcPct val="0"/>
                </a:spcAft>
                <a:defRPr/>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r>
              <a:rPr lang="en-US" dirty="0"/>
              <a:t>In June 2013, via policy letter 13-001, DHCS released the new DHCS sponsored IHEBA forms called Staying Healthy Assessment, or SHA.  DHCS requires Medi-Cal providers to administer the SHA or other approved assessment forms starting April 1, 2014.  </a:t>
            </a:r>
          </a:p>
          <a:p>
            <a:r>
              <a:rPr lang="en-US" dirty="0"/>
              <a:t>The new SHA was developed based on feedback from providers and allows for more accurate documentation of the educational needs of different age groups.  Providers are encouraged to begin using SHA as soon as possible.</a:t>
            </a:r>
          </a:p>
          <a:p>
            <a:pPr eaLnBrk="1" fontAlgn="auto" hangingPunct="1">
              <a:spcBef>
                <a:spcPts val="0"/>
              </a:spcBef>
              <a:spcAft>
                <a:spcPts val="0"/>
              </a:spcAft>
              <a:defRPr/>
            </a:pPr>
            <a:endParaRPr lang="en-US" dirty="0"/>
          </a:p>
        </p:txBody>
      </p:sp>
      <p:sp>
        <p:nvSpPr>
          <p:cNvPr id="2355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895E40D-7A32-4157-BDCD-69536F274C78}" type="slidenum">
              <a:rPr lang="en-US"/>
              <a:pPr fontAlgn="base">
                <a:spcBef>
                  <a:spcPct val="0"/>
                </a:spcBef>
                <a:spcAft>
                  <a:spcPct val="0"/>
                </a:spcAft>
                <a:defRPr/>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marL="228600" indent="-228600"/>
            <a:r>
              <a:rPr lang="en-US" altLang="en-US" dirty="0" smtClean="0">
                <a:ea typeface="ヒラギノ角ゴ Pro W3" pitchFamily="-84" charset="-128"/>
              </a:rPr>
              <a:t>Let’s now look at the </a:t>
            </a:r>
            <a:r>
              <a:rPr lang="en-US" altLang="en-US" dirty="0">
                <a:ea typeface="ヒラギノ角ゴ Pro W3" pitchFamily="-84" charset="-128"/>
              </a:rPr>
              <a:t>goals of an IHEBA.  </a:t>
            </a:r>
            <a:r>
              <a:rPr lang="en-US" altLang="en-US" dirty="0" smtClean="0">
                <a:ea typeface="ヒラギノ角ゴ Pro W3" pitchFamily="-84" charset="-128"/>
              </a:rPr>
              <a:t>Since SHA </a:t>
            </a:r>
            <a:r>
              <a:rPr lang="en-US" altLang="en-US" dirty="0">
                <a:ea typeface="ヒラギノ角ゴ Pro W3" pitchFamily="-84" charset="-128"/>
              </a:rPr>
              <a:t>is a specific IHEBA, </a:t>
            </a:r>
            <a:r>
              <a:rPr lang="en-US" altLang="en-US" dirty="0" smtClean="0">
                <a:ea typeface="ヒラギノ角ゴ Pro W3" pitchFamily="-84" charset="-128"/>
              </a:rPr>
              <a:t>these </a:t>
            </a:r>
            <a:r>
              <a:rPr lang="en-US" altLang="en-US" dirty="0">
                <a:ea typeface="ヒラギノ角ゴ Pro W3" pitchFamily="-84" charset="-128"/>
              </a:rPr>
              <a:t>are also the goals of the SHA.  </a:t>
            </a:r>
            <a:r>
              <a:rPr lang="en-US" altLang="en-US" dirty="0" smtClean="0">
                <a:ea typeface="ヒラギノ角ゴ Pro W3" pitchFamily="-84" charset="-128"/>
              </a:rPr>
              <a:t>Goals are to: </a:t>
            </a:r>
            <a:endParaRPr lang="en-US" altLang="en-US" b="1" dirty="0">
              <a:ea typeface="ヒラギノ角ゴ Pro W3" pitchFamily="-84" charset="-128"/>
            </a:endParaRPr>
          </a:p>
          <a:p>
            <a:pPr marL="228600" indent="-228600">
              <a:buFontTx/>
              <a:buAutoNum type="arabicParenR"/>
            </a:pPr>
            <a:r>
              <a:rPr lang="en-US" altLang="en-US" dirty="0">
                <a:ea typeface="ヒラギノ角ゴ Pro W3" pitchFamily="-84" charset="-128"/>
              </a:rPr>
              <a:t>Identify and track patient high-risk behaviors</a:t>
            </a:r>
          </a:p>
          <a:p>
            <a:pPr marL="228600" indent="-228600">
              <a:buFontTx/>
              <a:buAutoNum type="arabicParenR"/>
            </a:pPr>
            <a:r>
              <a:rPr lang="en-US" altLang="en-US" dirty="0">
                <a:ea typeface="ヒラギノ角ゴ Pro W3" pitchFamily="-84" charset="-128"/>
              </a:rPr>
              <a:t>Prioritize patient health education needs related to lifestyle, behavior, environment, culture and language</a:t>
            </a:r>
          </a:p>
          <a:p>
            <a:pPr marL="228600" indent="-228600">
              <a:buFontTx/>
              <a:buAutoNum type="arabicParenR"/>
            </a:pPr>
            <a:r>
              <a:rPr lang="en-US" altLang="en-US" dirty="0">
                <a:ea typeface="ヒラギノ角ゴ Pro W3" pitchFamily="-84" charset="-128"/>
              </a:rPr>
              <a:t>Initiate discussion and counseling regarding prioritized high-risk behaviors </a:t>
            </a:r>
          </a:p>
          <a:p>
            <a:pPr marL="228600" indent="-228600">
              <a:buFontTx/>
              <a:buAutoNum type="arabicParenR"/>
            </a:pPr>
            <a:r>
              <a:rPr lang="en-US" altLang="en-US" dirty="0">
                <a:ea typeface="ヒラギノ角ゴ Pro W3" pitchFamily="-84" charset="-128"/>
              </a:rPr>
              <a:t>Provide health education counseling, intervention, </a:t>
            </a:r>
            <a:r>
              <a:rPr lang="en-US" altLang="en-US" dirty="0" smtClean="0">
                <a:ea typeface="ヒラギノ角ゴ Pro W3" pitchFamily="-84" charset="-128"/>
              </a:rPr>
              <a:t>referral and follow up</a:t>
            </a:r>
            <a:endParaRPr lang="en-US" dirty="0" smtClean="0">
              <a:ea typeface="ヒラギノ角ゴ Pro W3" charset="0"/>
              <a:cs typeface="ヒラギノ角ゴ Pro W3" charset="0"/>
            </a:endParaRPr>
          </a:p>
          <a:p>
            <a:pPr eaLnBrk="1" fontAlgn="auto" hangingPunct="1">
              <a:spcBef>
                <a:spcPts val="0"/>
              </a:spcBef>
              <a:spcAft>
                <a:spcPts val="0"/>
              </a:spcAft>
              <a:defRPr/>
            </a:pPr>
            <a:endParaRPr lang="en-US" dirty="0"/>
          </a:p>
        </p:txBody>
      </p:sp>
      <p:sp>
        <p:nvSpPr>
          <p:cNvPr id="2560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9F48979-8B8E-4D0C-8E2E-DA0AC418E108}" type="slidenum">
              <a:rPr lang="en-US"/>
              <a:pPr fontAlgn="base">
                <a:spcBef>
                  <a:spcPct val="0"/>
                </a:spcBef>
                <a:spcAft>
                  <a:spcPct val="0"/>
                </a:spcAft>
                <a:defRPr/>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marL="228600" indent="-228600"/>
            <a:r>
              <a:rPr lang="en-US" altLang="en-US" dirty="0">
                <a:ea typeface="ヒラギノ角ゴ Pro W3" pitchFamily="-84" charset="-128"/>
              </a:rPr>
              <a:t>The benefits of </a:t>
            </a:r>
            <a:r>
              <a:rPr lang="en-US" altLang="en-US" dirty="0" smtClean="0">
                <a:ea typeface="ヒラギノ角ゴ Pro W3" pitchFamily="-84" charset="-128"/>
              </a:rPr>
              <a:t>completing an IHEBA or SHA include</a:t>
            </a:r>
            <a:r>
              <a:rPr lang="en-US" altLang="en-US" dirty="0">
                <a:ea typeface="ヒラギノ角ゴ Pro W3" pitchFamily="-84" charset="-128"/>
              </a:rPr>
              <a:t>: </a:t>
            </a:r>
            <a:endParaRPr lang="en-US" altLang="en-US" b="1" dirty="0">
              <a:ea typeface="ヒラギノ角ゴ Pro W3" pitchFamily="-84" charset="-128"/>
            </a:endParaRPr>
          </a:p>
          <a:p>
            <a:pPr marL="228600" indent="-228600">
              <a:buFontTx/>
              <a:buAutoNum type="arabicParenR"/>
            </a:pPr>
            <a:r>
              <a:rPr lang="en-US" altLang="en-US" dirty="0" smtClean="0">
                <a:ea typeface="ヒラギノ角ゴ Pro W3" pitchFamily="-84" charset="-128"/>
              </a:rPr>
              <a:t>Builds </a:t>
            </a:r>
            <a:r>
              <a:rPr lang="en-US" altLang="en-US" dirty="0">
                <a:ea typeface="ヒラギノ角ゴ Pro W3" pitchFamily="-84" charset="-128"/>
              </a:rPr>
              <a:t>trust between provider and patient.</a:t>
            </a:r>
          </a:p>
          <a:p>
            <a:pPr marL="228600" indent="-228600">
              <a:buFontTx/>
              <a:buAutoNum type="arabicParenR"/>
            </a:pPr>
            <a:r>
              <a:rPr lang="en-US" altLang="en-US" dirty="0" smtClean="0">
                <a:ea typeface="ヒラギノ角ゴ Pro W3" pitchFamily="-84" charset="-128"/>
              </a:rPr>
              <a:t>Improves patient-provider </a:t>
            </a:r>
            <a:r>
              <a:rPr lang="en-US" altLang="en-US" dirty="0">
                <a:ea typeface="ヒラギノ角ゴ Pro W3" pitchFamily="-84" charset="-128"/>
              </a:rPr>
              <a:t>relationship and patient satisfaction </a:t>
            </a:r>
          </a:p>
          <a:p>
            <a:pPr marL="228600" indent="-228600">
              <a:buFontTx/>
              <a:buAutoNum type="arabicParenR"/>
            </a:pPr>
            <a:r>
              <a:rPr lang="en-US" altLang="en-US" dirty="0" smtClean="0">
                <a:ea typeface="ヒラギノ角ゴ Pro W3" pitchFamily="-84" charset="-128"/>
              </a:rPr>
              <a:t>Allows for the development of more personalized care plans</a:t>
            </a:r>
            <a:endParaRPr lang="en-US" altLang="en-US" dirty="0">
              <a:ea typeface="ヒラギノ角ゴ Pro W3" pitchFamily="-84" charset="-128"/>
            </a:endParaRPr>
          </a:p>
          <a:p>
            <a:pPr marL="228600" indent="-228600">
              <a:buFontTx/>
              <a:buAutoNum type="arabicParenR"/>
            </a:pPr>
            <a:r>
              <a:rPr lang="en-US" altLang="en-US" dirty="0" smtClean="0">
                <a:ea typeface="ヒラギノ角ゴ Pro W3" pitchFamily="-84" charset="-128"/>
              </a:rPr>
              <a:t>Streamlines HEDIS documentation</a:t>
            </a:r>
          </a:p>
          <a:p>
            <a:pPr marL="228600" indent="-228600">
              <a:buFontTx/>
              <a:buAutoNum type="arabicParenR"/>
            </a:pPr>
            <a:r>
              <a:rPr lang="en-US" altLang="en-US" dirty="0" smtClean="0">
                <a:ea typeface="ヒラギノ角ゴ Pro W3" pitchFamily="-84" charset="-128"/>
              </a:rPr>
              <a:t>Ensures members receive preventive health services and </a:t>
            </a:r>
          </a:p>
          <a:p>
            <a:pPr marL="228600" indent="-228600">
              <a:buFontTx/>
              <a:buAutoNum type="arabicParenR"/>
            </a:pPr>
            <a:r>
              <a:rPr lang="en-US" altLang="en-US" dirty="0" smtClean="0">
                <a:ea typeface="ヒラギノ角ゴ Pro W3" pitchFamily="-84" charset="-128"/>
              </a:rPr>
              <a:t>Provides a way to easily document patient counseling</a:t>
            </a:r>
            <a:endParaRPr lang="en-US" dirty="0"/>
          </a:p>
        </p:txBody>
      </p:sp>
      <p:sp>
        <p:nvSpPr>
          <p:cNvPr id="2765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10C8517-6869-4768-8CE6-E62DD2F27B9D}" type="slidenum">
              <a:rPr lang="en-US"/>
              <a:pPr fontAlgn="base">
                <a:spcBef>
                  <a:spcPct val="0"/>
                </a:spcBef>
                <a:spcAft>
                  <a:spcPct val="0"/>
                </a:spcAft>
                <a:defRPr/>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a:defRPr/>
            </a:pPr>
            <a:r>
              <a:rPr lang="en-US" dirty="0" smtClean="0"/>
              <a:t>This table illustrates </a:t>
            </a:r>
            <a:r>
              <a:rPr lang="en-US" dirty="0"/>
              <a:t>the periodicity of the </a:t>
            </a:r>
            <a:r>
              <a:rPr lang="en-US" dirty="0" smtClean="0"/>
              <a:t>SHA. </a:t>
            </a:r>
            <a:r>
              <a:rPr lang="en-US" dirty="0"/>
              <a:t>The new updated SHA forms have expanded age categories including 0-6 months, 7-12 months, 1-2 years, 3-4 years, 5-8 years, 9-11 years, 12-17 years, </a:t>
            </a:r>
            <a:r>
              <a:rPr lang="en-US" dirty="0" smtClean="0"/>
              <a:t>and adults.  There is now a new assessment for specifically for seniors.  </a:t>
            </a:r>
            <a:r>
              <a:rPr lang="en-US" b="1" dirty="0" smtClean="0"/>
              <a:t>New </a:t>
            </a:r>
            <a:r>
              <a:rPr lang="en-US" b="1" dirty="0"/>
              <a:t>members </a:t>
            </a:r>
            <a:r>
              <a:rPr lang="en-US" dirty="0"/>
              <a:t>must complete the SHA within 120 days of enrollment as part of the IHA. </a:t>
            </a:r>
            <a:r>
              <a:rPr lang="en-US" dirty="0">
                <a:ea typeface="ヒラギノ角ゴ Pro W3" pitchFamily="-84" charset="-128"/>
              </a:rPr>
              <a:t>Subsequent SHA administration is required at the next doctor appointment </a:t>
            </a:r>
            <a:r>
              <a:rPr lang="en-US" dirty="0" smtClean="0">
                <a:ea typeface="ヒラギノ角ゴ Pro W3" pitchFamily="-84" charset="-128"/>
              </a:rPr>
              <a:t>after </a:t>
            </a:r>
            <a:r>
              <a:rPr lang="en-US" dirty="0">
                <a:ea typeface="ヒラギノ角ゴ Pro W3" pitchFamily="-84" charset="-128"/>
              </a:rPr>
              <a:t>entering a new age group</a:t>
            </a:r>
            <a:r>
              <a:rPr lang="en-US" dirty="0" smtClean="0">
                <a:ea typeface="ヒラギノ角ゴ Pro W3" pitchFamily="-84" charset="-128"/>
              </a:rPr>
              <a:t>. </a:t>
            </a:r>
            <a:r>
              <a:rPr lang="en-US" b="1" dirty="0" smtClean="0"/>
              <a:t>Current </a:t>
            </a:r>
            <a:r>
              <a:rPr lang="en-US" b="1" dirty="0"/>
              <a:t>members </a:t>
            </a:r>
            <a:r>
              <a:rPr lang="en-US" dirty="0"/>
              <a:t>who have not completed an updated SHA must complete one during the next preventive care office visit. Annual review of the SHA is required </a:t>
            </a:r>
            <a:r>
              <a:rPr lang="en-US" dirty="0" smtClean="0"/>
              <a:t>for members age 0-17 years during </a:t>
            </a:r>
            <a:r>
              <a:rPr lang="en-US" dirty="0"/>
              <a:t>the years between administering a new SHA. </a:t>
            </a:r>
            <a:r>
              <a:rPr lang="en-US" dirty="0">
                <a:ea typeface="ヒラギノ角ゴ Pro W3" pitchFamily="-84" charset="-128"/>
              </a:rPr>
              <a:t>Subsequent SHA administration is required every 3-5 years for adults and seniors.</a:t>
            </a:r>
            <a:endParaRPr lang="en-US" dirty="0"/>
          </a:p>
          <a:p>
            <a:pPr>
              <a:defRPr/>
            </a:pPr>
            <a:endParaRPr lang="en-US" dirty="0"/>
          </a:p>
        </p:txBody>
      </p:sp>
      <p:sp>
        <p:nvSpPr>
          <p:cNvPr id="2969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F3CA5BD-0078-4645-8A23-EB8D197BBF5B}" type="slidenum">
              <a:rPr lang="en-US"/>
              <a:pPr fontAlgn="base">
                <a:spcBef>
                  <a:spcPct val="0"/>
                </a:spcBef>
                <a:spcAft>
                  <a:spcPct val="0"/>
                </a:spcAft>
                <a:defRPr/>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bwMode="auto">
          <a:noFill/>
          <a:ln>
            <a:solidFill>
              <a:srgbClr val="000000"/>
            </a:solidFill>
            <a:miter lim="800000"/>
            <a:headEnd/>
            <a:tailEnd/>
          </a:ln>
        </p:spPr>
      </p:sp>
      <p:sp>
        <p:nvSpPr>
          <p:cNvPr id="31746" name="Notes Placeholder 2"/>
          <p:cNvSpPr>
            <a:spLocks noGrp="1"/>
          </p:cNvSpPr>
          <p:nvPr>
            <p:ph type="body" idx="1"/>
          </p:nvPr>
        </p:nvSpPr>
        <p:spPr bwMode="auto">
          <a:noFill/>
        </p:spPr>
        <p:txBody>
          <a:bodyPr wrap="square" numCol="1" anchor="t" anchorCtr="0" compatLnSpc="1">
            <a:prstTxWarp prst="textNoShape">
              <a:avLst/>
            </a:prstTxWarp>
          </a:bodyPr>
          <a:lstStyle/>
          <a:p>
            <a:pPr>
              <a:defRPr/>
            </a:pPr>
            <a:r>
              <a:rPr lang="en-US" dirty="0" smtClean="0"/>
              <a:t>Although not required, Policy Letter 13-001 recommends that </a:t>
            </a:r>
            <a:r>
              <a:rPr lang="en-US" dirty="0"/>
              <a:t>a</a:t>
            </a:r>
            <a:r>
              <a:rPr lang="en-US" dirty="0" smtClean="0"/>
              <a:t>dolescents </a:t>
            </a:r>
            <a:r>
              <a:rPr lang="en-US" dirty="0"/>
              <a:t>(12–17 years) </a:t>
            </a:r>
            <a:r>
              <a:rPr lang="en-US" dirty="0" smtClean="0"/>
              <a:t>complete </a:t>
            </a:r>
            <a:r>
              <a:rPr lang="en-US" dirty="0"/>
              <a:t>the SHA without parental/guardian assistance beginning at 12 years of age, or at the earliest age possible </a:t>
            </a:r>
            <a:r>
              <a:rPr lang="en-US" dirty="0" smtClean="0"/>
              <a:t>due to teen health confidentiality laws and to </a:t>
            </a:r>
            <a:r>
              <a:rPr lang="en-US" dirty="0"/>
              <a:t>increase the likelihood of obtaining accurate responses to sensitive questions. The PCP will determine the most appropriate age, based on discussion with the parent/guardian and the family’s ethnic/cultural background. </a:t>
            </a:r>
            <a:r>
              <a:rPr lang="en-US" dirty="0" smtClean="0"/>
              <a:t>Annual re-administration of the SHA is highly recommended for this age group due to rapidly changing risk factors.  </a:t>
            </a:r>
            <a:endParaRPr lang="en-US" dirty="0"/>
          </a:p>
          <a:p>
            <a:pPr>
              <a:defRPr/>
            </a:pPr>
            <a:r>
              <a:rPr lang="en-US" dirty="0" smtClean="0"/>
              <a:t>While there </a:t>
            </a:r>
            <a:r>
              <a:rPr lang="en-US" dirty="0"/>
              <a:t>are no designated age ranges for the adult and senior assessments, </a:t>
            </a:r>
            <a:r>
              <a:rPr lang="en-US" dirty="0" smtClean="0"/>
              <a:t>the </a:t>
            </a:r>
            <a:r>
              <a:rPr lang="en-US" dirty="0"/>
              <a:t>adult assessment is intended for use by 18 to 55 year olds. The age at which the PCP should begin administering the senior assessment </a:t>
            </a:r>
            <a:r>
              <a:rPr lang="en-US" dirty="0" smtClean="0"/>
              <a:t>is based </a:t>
            </a:r>
            <a:r>
              <a:rPr lang="en-US" dirty="0"/>
              <a:t>on the patient’s </a:t>
            </a:r>
            <a:r>
              <a:rPr lang="en-US" dirty="0" smtClean="0"/>
              <a:t>health status, mobility and chronic </a:t>
            </a:r>
            <a:r>
              <a:rPr lang="en-US" dirty="0" err="1" smtClean="0"/>
              <a:t>chronic</a:t>
            </a:r>
            <a:r>
              <a:rPr lang="en-US" dirty="0" smtClean="0"/>
              <a:t> conditions and not </a:t>
            </a:r>
            <a:r>
              <a:rPr lang="en-US" dirty="0"/>
              <a:t>exclusively on the patient’s </a:t>
            </a:r>
            <a:r>
              <a:rPr lang="en-US" dirty="0" smtClean="0"/>
              <a:t>biological age</a:t>
            </a:r>
            <a:r>
              <a:rPr lang="en-US" dirty="0"/>
              <a:t>. </a:t>
            </a:r>
            <a:r>
              <a:rPr lang="en-US" dirty="0" smtClean="0"/>
              <a:t> </a:t>
            </a:r>
            <a:r>
              <a:rPr lang="en-US" dirty="0" smtClean="0">
                <a:ea typeface="ヒラギノ角ゴ Pro W3" charset="-128"/>
              </a:rPr>
              <a:t>Annual re-administration of the SHA is also highly recommended for seniors. </a:t>
            </a:r>
          </a:p>
          <a:p>
            <a:pPr eaLnBrk="1" hangingPunct="1">
              <a:spcBef>
                <a:spcPct val="0"/>
              </a:spcBef>
            </a:pPr>
            <a:endParaRPr lang="en-US" dirty="0" smtClean="0">
              <a:ea typeface="ヒラギノ角ゴ Pro W3" charset="-128"/>
            </a:endParaRPr>
          </a:p>
          <a:p>
            <a:pPr eaLnBrk="1" hangingPunct="1">
              <a:spcBef>
                <a:spcPct val="0"/>
              </a:spcBef>
            </a:pPr>
            <a:endParaRPr lang="en-US" dirty="0" smtClean="0"/>
          </a:p>
        </p:txBody>
      </p:sp>
      <p:sp>
        <p:nvSpPr>
          <p:cNvPr id="3174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3BDCEC0-4F1F-4974-948A-9A2A126E2C7C}" type="slidenum">
              <a:rPr lang="en-US"/>
              <a:pPr fontAlgn="base">
                <a:spcBef>
                  <a:spcPct val="0"/>
                </a:spcBef>
                <a:spcAft>
                  <a:spcPct val="0"/>
                </a:spcAft>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lvl1pPr>
          </a:lstStyle>
          <a:p>
            <a:pPr>
              <a:defRPr/>
            </a:pPr>
            <a:fld id="{54685BBB-9E0C-4789-8C0C-6E7F8500A0C1}" type="datetime1">
              <a:rPr lang="en-US" smtClean="0"/>
              <a:pPr>
                <a:defRPr/>
              </a:pPr>
              <a:t>03/27/2014</a:t>
            </a:fld>
            <a:endParaRPr lang="en-US"/>
          </a:p>
        </p:txBody>
      </p:sp>
      <p:sp>
        <p:nvSpPr>
          <p:cNvPr id="5" name="Footer Placeholder 18"/>
          <p:cNvSpPr>
            <a:spLocks noGrp="1"/>
          </p:cNvSpPr>
          <p:nvPr>
            <p:ph type="ftr" sz="quarter" idx="11"/>
          </p:nvPr>
        </p:nvSpPr>
        <p:spPr/>
        <p:txBody>
          <a:bodyPr/>
          <a:lstStyle>
            <a:lvl1pPr>
              <a:defRPr/>
            </a:lvl1pPr>
          </a:lstStyle>
          <a:p>
            <a:pPr>
              <a:defRPr/>
            </a:pPr>
            <a:endParaRPr lang="en-US"/>
          </a:p>
        </p:txBody>
      </p:sp>
      <p:sp>
        <p:nvSpPr>
          <p:cNvPr id="6" name="Slide Number Placeholder 26"/>
          <p:cNvSpPr>
            <a:spLocks noGrp="1"/>
          </p:cNvSpPr>
          <p:nvPr>
            <p:ph type="sldNum" sz="quarter" idx="12"/>
          </p:nvPr>
        </p:nvSpPr>
        <p:spPr/>
        <p:txBody>
          <a:bodyPr/>
          <a:lstStyle>
            <a:lvl1pPr>
              <a:defRPr/>
            </a:lvl1pPr>
          </a:lstStyle>
          <a:p>
            <a:pPr>
              <a:defRPr/>
            </a:pPr>
            <a:fld id="{E7C61986-B174-4001-8867-4FA024716F74}"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1349F200-CB25-4752-B6A6-B860D5443C11}" type="datetime1">
              <a:rPr lang="en-US" smtClean="0"/>
              <a:pPr>
                <a:defRPr/>
              </a:pPr>
              <a:t>03/27/2014</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0C04590F-D1FB-41C4-970B-6E1295366B7D}"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03F2A903-B7C5-4C84-AEAE-1BB130D63E86}" type="datetime1">
              <a:rPr lang="en-US" smtClean="0"/>
              <a:pPr>
                <a:defRPr/>
              </a:pPr>
              <a:t>03/27/2014</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0DAF4883-3357-446F-97C7-CF529FCAE9CE}"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76C67853-3A8B-48D1-B627-6E318142BA71}" type="datetime1">
              <a:rPr lang="en-US" smtClean="0"/>
              <a:pPr>
                <a:defRPr/>
              </a:pPr>
              <a:t>03/27/2014</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8F76FEBF-E4BC-49DE-80F3-8F9CDEDDEFC6}"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4F39B43-C56D-4109-B7A3-39BE8D1B1129}" type="datetime1">
              <a:rPr lang="en-US" smtClean="0"/>
              <a:pPr>
                <a:defRPr/>
              </a:pPr>
              <a:t>03/27/2014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63EDD33-5DB9-468C-840A-A1D54B552247}"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E62CC2B3-D426-45EE-9CBE-F098C9CCA159}" type="datetime1">
              <a:rPr lang="en-US" smtClean="0"/>
              <a:pPr>
                <a:defRPr/>
              </a:pPr>
              <a:t>03/27/2014</a:t>
            </a:fld>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1375CC59-1FC0-488E-ACEA-CF5343F87527}"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fld id="{BB51710B-BF1E-462E-8192-48B230FF6310}" type="datetime1">
              <a:rPr lang="en-US" smtClean="0"/>
              <a:pPr>
                <a:defRPr/>
              </a:pPr>
              <a:t>03/27/2014</a:t>
            </a:fld>
            <a:endParaRPr lang="en-US"/>
          </a:p>
        </p:txBody>
      </p:sp>
      <p:sp>
        <p:nvSpPr>
          <p:cNvPr id="8" name="Footer Placeholder 21"/>
          <p:cNvSpPr>
            <a:spLocks noGrp="1"/>
          </p:cNvSpPr>
          <p:nvPr>
            <p:ph type="ftr" sz="quarter" idx="11"/>
          </p:nvPr>
        </p:nvSpPr>
        <p:spPr/>
        <p:txBody>
          <a:bodyPr/>
          <a:lstStyle>
            <a:lvl1pPr>
              <a:defRPr/>
            </a:lvl1pPr>
          </a:lstStyle>
          <a:p>
            <a:pPr>
              <a:defRPr/>
            </a:pPr>
            <a:endParaRPr lang="en-US"/>
          </a:p>
        </p:txBody>
      </p:sp>
      <p:sp>
        <p:nvSpPr>
          <p:cNvPr id="9" name="Slide Number Placeholder 17"/>
          <p:cNvSpPr>
            <a:spLocks noGrp="1"/>
          </p:cNvSpPr>
          <p:nvPr>
            <p:ph type="sldNum" sz="quarter" idx="12"/>
          </p:nvPr>
        </p:nvSpPr>
        <p:spPr/>
        <p:txBody>
          <a:bodyPr/>
          <a:lstStyle>
            <a:lvl1pPr>
              <a:defRPr/>
            </a:lvl1pPr>
          </a:lstStyle>
          <a:p>
            <a:pPr>
              <a:defRPr/>
            </a:pPr>
            <a:fld id="{8EC4F7E5-A00D-4DB4-8870-51F2F6CDFB95}"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fld id="{89295740-7E17-4559-B497-E4C79F753304}" type="datetime1">
              <a:rPr lang="en-US" smtClean="0"/>
              <a:pPr>
                <a:defRPr/>
              </a:pPr>
              <a:t>03/27/2014</a:t>
            </a:fld>
            <a:endParaRPr lang="en-US"/>
          </a:p>
        </p:txBody>
      </p:sp>
      <p:sp>
        <p:nvSpPr>
          <p:cNvPr id="4" name="Footer Placeholder 21"/>
          <p:cNvSpPr>
            <a:spLocks noGrp="1"/>
          </p:cNvSpPr>
          <p:nvPr>
            <p:ph type="ftr" sz="quarter" idx="11"/>
          </p:nvPr>
        </p:nvSpPr>
        <p:spPr/>
        <p:txBody>
          <a:bodyPr/>
          <a:lstStyle>
            <a:lvl1pPr>
              <a:defRPr/>
            </a:lvl1pPr>
          </a:lstStyle>
          <a:p>
            <a:pPr>
              <a:defRPr/>
            </a:pPr>
            <a:endParaRPr lang="en-US"/>
          </a:p>
        </p:txBody>
      </p:sp>
      <p:sp>
        <p:nvSpPr>
          <p:cNvPr id="5" name="Slide Number Placeholder 17"/>
          <p:cNvSpPr>
            <a:spLocks noGrp="1"/>
          </p:cNvSpPr>
          <p:nvPr>
            <p:ph type="sldNum" sz="quarter" idx="12"/>
          </p:nvPr>
        </p:nvSpPr>
        <p:spPr/>
        <p:txBody>
          <a:bodyPr/>
          <a:lstStyle>
            <a:lvl1pPr>
              <a:defRPr/>
            </a:lvl1pPr>
          </a:lstStyle>
          <a:p>
            <a:pPr>
              <a:defRPr/>
            </a:pPr>
            <a:fld id="{B1F9DCC9-1DBE-4562-90A7-C9B2C55A74FD}"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678F710E-2CFE-4983-BEA4-D54AF3CCFAD5}" type="datetime1">
              <a:rPr lang="en-US" smtClean="0"/>
              <a:pPr>
                <a:defRPr/>
              </a:pPr>
              <a:t>03/27/2014</a:t>
            </a:fld>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A61DF725-F750-461B-8805-BCE4B8CA0EDF}"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DCB3ED95-213C-4CAE-B1F0-3AC12F08A2F6}" type="datetime1">
              <a:rPr lang="en-US" smtClean="0"/>
              <a:pPr>
                <a:defRPr/>
              </a:pPr>
              <a:t>03/27/2014</a:t>
            </a:fld>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3DE72269-A07E-4439-AF13-D99B1F5E451F}"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8"/>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6" name="Right Triangle 11"/>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7"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sz="1800">
              <a:latin typeface="+mn-lt"/>
            </a:endParaRPr>
          </a:p>
        </p:txBody>
      </p:sp>
      <p:sp>
        <p:nvSpPr>
          <p:cNvPr id="8"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sz="1800">
              <a:latin typeface="+mn-lt"/>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fld id="{47D762ED-A084-4A25-86E3-2240B683E1C4}" type="datetime1">
              <a:rPr lang="en-US" smtClean="0"/>
              <a:pPr>
                <a:defRPr/>
              </a:pPr>
              <a:t>03/27/2014</a:t>
            </a:fld>
            <a:endParaRPr lang="en-US"/>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6A82F212-167A-456E-97C0-E04F58B0387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sz="1800">
              <a:latin typeface="+mn-lt"/>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sz="1800">
              <a:latin typeface="+mn-lt"/>
            </a:endParaRPr>
          </a:p>
        </p:txBody>
      </p:sp>
      <p:sp>
        <p:nvSpPr>
          <p:cNvPr id="1028" name="Title Placeholder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defRPr>
            </a:lvl1pPr>
          </a:lstStyle>
          <a:p>
            <a:pPr>
              <a:defRPr/>
            </a:pPr>
            <a:fld id="{0F8A564C-D1F3-47FE-BF09-CE9DF3B9D73E}" type="datetime1">
              <a:rPr lang="en-US" smtClean="0"/>
              <a:pPr>
                <a:defRPr/>
              </a:pPr>
              <a:t>03/27/2014</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defRPr>
            </a:lvl1pPr>
          </a:lstStyle>
          <a:p>
            <a:pPr>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a:solidFill>
                  <a:schemeClr val="tx2">
                    <a:shade val="90000"/>
                  </a:schemeClr>
                </a:solidFill>
                <a:latin typeface="+mn-lt"/>
              </a:defRPr>
            </a:lvl1pPr>
          </a:lstStyle>
          <a:p>
            <a:pPr>
              <a:defRPr/>
            </a:pPr>
            <a:fld id="{3A9CDDBD-3FC8-4BFA-B235-D56F41F11339}" type="slidenum">
              <a:rPr lang="en-US"/>
              <a:pPr>
                <a:defRPr/>
              </a:pPr>
              <a:t>‹#›</a:t>
            </a:fld>
            <a:endParaRPr lang="en-US"/>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sz="1800">
                <a:latin typeface="+mn-lt"/>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sz="1800">
                <a:latin typeface="+mn-lt"/>
              </a:endParaRPr>
            </a:p>
          </p:txBody>
        </p:sp>
      </p:grpSp>
    </p:spTree>
  </p:cSld>
  <p:clrMap bg1="lt1" tx1="dk1" bg2="lt2" tx2="dk2" accent1="accent1" accent2="accent2" accent3="accent3" accent4="accent4" accent5="accent5" accent6="accent6" hlink="hlink" folHlink="folHlink"/>
  <p:sldLayoutIdLst>
    <p:sldLayoutId id="2147483684" r:id="rId1"/>
    <p:sldLayoutId id="2147483683" r:id="rId2"/>
    <p:sldLayoutId id="2147483685" r:id="rId3"/>
    <p:sldLayoutId id="2147483682" r:id="rId4"/>
    <p:sldLayoutId id="2147483681" r:id="rId5"/>
    <p:sldLayoutId id="2147483680" r:id="rId6"/>
    <p:sldLayoutId id="2147483679" r:id="rId7"/>
    <p:sldLayoutId id="2147483678" r:id="rId8"/>
    <p:sldLayoutId id="2147483686" r:id="rId9"/>
    <p:sldLayoutId id="2147483677" r:id="rId10"/>
    <p:sldLayoutId id="2147483676" r:id="rId11"/>
  </p:sldLayoutIdLst>
  <p:hf hdr="0" ftr="0" dt="0"/>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audio" Target="../media/media1.wma"/><Relationship Id="rId5" Type="http://schemas.openxmlformats.org/officeDocument/2006/relationships/image" Target="../media/image2.png"/><Relationship Id="rId4" Type="http://schemas.microsoft.com/office/2007/relationships/media" Target="../media/media1.wma"/></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audio" Target="../media/media10.wma"/><Relationship Id="rId5" Type="http://schemas.openxmlformats.org/officeDocument/2006/relationships/image" Target="../media/image2.png"/><Relationship Id="rId4" Type="http://schemas.microsoft.com/office/2007/relationships/media" Target="../media/media10.wma"/></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audio" Target="../media/media11.wma"/><Relationship Id="rId5" Type="http://schemas.openxmlformats.org/officeDocument/2006/relationships/image" Target="../media/image2.png"/><Relationship Id="rId4" Type="http://schemas.microsoft.com/office/2007/relationships/media" Target="../media/media11.wma"/></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audio" Target="../media/media12.wma"/><Relationship Id="rId5" Type="http://schemas.openxmlformats.org/officeDocument/2006/relationships/image" Target="../media/image2.png"/><Relationship Id="rId4" Type="http://schemas.microsoft.com/office/2007/relationships/media" Target="../media/media12.wma"/></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audio" Target="../media/media13.wma"/><Relationship Id="rId5" Type="http://schemas.openxmlformats.org/officeDocument/2006/relationships/image" Target="../media/image2.png"/><Relationship Id="rId4" Type="http://schemas.microsoft.com/office/2007/relationships/media" Target="../media/media13.wma"/></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audio" Target="../media/media14.wma"/><Relationship Id="rId5" Type="http://schemas.openxmlformats.org/officeDocument/2006/relationships/image" Target="../media/image2.png"/><Relationship Id="rId4" Type="http://schemas.microsoft.com/office/2007/relationships/media" Target="../media/media14.wma"/></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audio" Target="../media/media15.wma"/><Relationship Id="rId5" Type="http://schemas.openxmlformats.org/officeDocument/2006/relationships/image" Target="../media/image2.png"/><Relationship Id="rId4" Type="http://schemas.microsoft.com/office/2007/relationships/media" Target="../media/media15.wma"/></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audio" Target="../media/media16.wma"/><Relationship Id="rId5" Type="http://schemas.openxmlformats.org/officeDocument/2006/relationships/image" Target="../media/image2.png"/><Relationship Id="rId4" Type="http://schemas.microsoft.com/office/2007/relationships/media" Target="../media/media16.wma"/></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audio" Target="../media/media17.wma"/><Relationship Id="rId5" Type="http://schemas.openxmlformats.org/officeDocument/2006/relationships/image" Target="../media/image2.png"/><Relationship Id="rId4" Type="http://schemas.microsoft.com/office/2007/relationships/media" Target="../media/media17.wma"/></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audio" Target="../media/media18.wma"/><Relationship Id="rId5" Type="http://schemas.openxmlformats.org/officeDocument/2006/relationships/image" Target="../media/image2.png"/><Relationship Id="rId4" Type="http://schemas.microsoft.com/office/2007/relationships/media" Target="../media/media18.wma"/></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audio" Target="../media/media19.wma"/><Relationship Id="rId5" Type="http://schemas.openxmlformats.org/officeDocument/2006/relationships/image" Target="../media/image2.png"/><Relationship Id="rId4" Type="http://schemas.microsoft.com/office/2007/relationships/media" Target="../media/media19.wma"/></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audio" Target="../media/media2.wma"/><Relationship Id="rId5" Type="http://schemas.openxmlformats.org/officeDocument/2006/relationships/image" Target="../media/image2.png"/><Relationship Id="rId4" Type="http://schemas.microsoft.com/office/2007/relationships/media" Target="../media/media2.wma"/></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audio" Target="../media/media20.wma"/><Relationship Id="rId6" Type="http://schemas.openxmlformats.org/officeDocument/2006/relationships/image" Target="../media/image2.png"/><Relationship Id="rId5" Type="http://schemas.microsoft.com/office/2007/relationships/media" Target="../media/media20.wma"/><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audio" Target="../media/media21.wma"/><Relationship Id="rId6" Type="http://schemas.openxmlformats.org/officeDocument/2006/relationships/image" Target="../media/image2.png"/><Relationship Id="rId5" Type="http://schemas.microsoft.com/office/2007/relationships/media" Target="../media/media21.wma"/><Relationship Id="rId4" Type="http://schemas.openxmlformats.org/officeDocument/2006/relationships/image" Target="../media/image4.wmf"/></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audio" Target="../media/media22.wma"/><Relationship Id="rId6" Type="http://schemas.openxmlformats.org/officeDocument/2006/relationships/image" Target="../media/image2.png"/><Relationship Id="rId5" Type="http://schemas.microsoft.com/office/2007/relationships/media" Target="../media/media22.wma"/><Relationship Id="rId4" Type="http://schemas.openxmlformats.org/officeDocument/2006/relationships/image" Target="../media/image5.emf"/></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audio" Target="../media/media23.wma"/><Relationship Id="rId6" Type="http://schemas.openxmlformats.org/officeDocument/2006/relationships/image" Target="../media/image2.png"/><Relationship Id="rId5" Type="http://schemas.microsoft.com/office/2007/relationships/media" Target="../media/media23.wma"/><Relationship Id="rId4" Type="http://schemas.openxmlformats.org/officeDocument/2006/relationships/image" Target="../media/image6.emf"/></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audio" Target="../media/media24.wma"/><Relationship Id="rId5" Type="http://schemas.openxmlformats.org/officeDocument/2006/relationships/image" Target="../media/image2.png"/><Relationship Id="rId4" Type="http://schemas.microsoft.com/office/2007/relationships/media" Target="../media/media24.wma"/></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audio" Target="../media/media25.wma"/><Relationship Id="rId5" Type="http://schemas.openxmlformats.org/officeDocument/2006/relationships/image" Target="../media/image2.png"/><Relationship Id="rId4" Type="http://schemas.microsoft.com/office/2007/relationships/media" Target="../media/media25.wma"/></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audio" Target="../media/media26.wma"/><Relationship Id="rId5" Type="http://schemas.openxmlformats.org/officeDocument/2006/relationships/image" Target="../media/image2.png"/><Relationship Id="rId4" Type="http://schemas.microsoft.com/office/2007/relationships/media" Target="../media/media26.wma"/></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audio" Target="../media/media27.wma"/><Relationship Id="rId5" Type="http://schemas.openxmlformats.org/officeDocument/2006/relationships/image" Target="../media/image2.png"/><Relationship Id="rId4" Type="http://schemas.microsoft.com/office/2007/relationships/media" Target="../media/media27.wma"/></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audio" Target="../media/media28.wma"/><Relationship Id="rId5" Type="http://schemas.openxmlformats.org/officeDocument/2006/relationships/image" Target="../media/image2.png"/><Relationship Id="rId4" Type="http://schemas.microsoft.com/office/2007/relationships/media" Target="../media/media28.wma"/></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3.xml"/><Relationship Id="rId1" Type="http://schemas.openxmlformats.org/officeDocument/2006/relationships/audio" Target="../media/media29.wma"/><Relationship Id="rId5" Type="http://schemas.openxmlformats.org/officeDocument/2006/relationships/image" Target="../media/image2.png"/><Relationship Id="rId4" Type="http://schemas.microsoft.com/office/2007/relationships/media" Target="../media/media29.wma"/></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audio" Target="../media/media3.wma"/><Relationship Id="rId5" Type="http://schemas.openxmlformats.org/officeDocument/2006/relationships/image" Target="../media/image2.png"/><Relationship Id="rId4" Type="http://schemas.microsoft.com/office/2007/relationships/media" Target="../media/media3.wma"/></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audio" Target="../media/media4.wma"/><Relationship Id="rId5" Type="http://schemas.openxmlformats.org/officeDocument/2006/relationships/image" Target="../media/image2.png"/><Relationship Id="rId4" Type="http://schemas.microsoft.com/office/2007/relationships/media" Target="../media/media4.wma"/></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audio" Target="../media/media5.wma"/><Relationship Id="rId5" Type="http://schemas.openxmlformats.org/officeDocument/2006/relationships/image" Target="../media/image2.png"/><Relationship Id="rId4" Type="http://schemas.microsoft.com/office/2007/relationships/media" Target="../media/media5.wma"/></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audio" Target="../media/media6.wma"/><Relationship Id="rId5" Type="http://schemas.openxmlformats.org/officeDocument/2006/relationships/image" Target="../media/image2.png"/><Relationship Id="rId4" Type="http://schemas.microsoft.com/office/2007/relationships/media" Target="../media/media6.wma"/></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audio" Target="../media/media7.wma"/><Relationship Id="rId5" Type="http://schemas.openxmlformats.org/officeDocument/2006/relationships/image" Target="../media/image2.png"/><Relationship Id="rId4" Type="http://schemas.microsoft.com/office/2007/relationships/media" Target="../media/media7.wma"/></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audio" Target="../media/media8.wma"/><Relationship Id="rId5" Type="http://schemas.openxmlformats.org/officeDocument/2006/relationships/image" Target="../media/image2.png"/><Relationship Id="rId4" Type="http://schemas.microsoft.com/office/2007/relationships/media" Target="../media/media8.wma"/></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audio" Target="../media/media9.wma"/><Relationship Id="rId5" Type="http://schemas.openxmlformats.org/officeDocument/2006/relationships/image" Target="../media/image2.png"/><Relationship Id="rId4" Type="http://schemas.microsoft.com/office/2007/relationships/media" Target="../media/media9.wma"/></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Subtitle 2"/>
          <p:cNvSpPr>
            <a:spLocks noGrp="1"/>
          </p:cNvSpPr>
          <p:nvPr>
            <p:ph type="subTitle" idx="1"/>
          </p:nvPr>
        </p:nvSpPr>
        <p:spPr>
          <a:xfrm>
            <a:off x="550863" y="4006850"/>
            <a:ext cx="7854950" cy="1752600"/>
          </a:xfrm>
        </p:spPr>
        <p:txBody>
          <a:bodyPr/>
          <a:lstStyle/>
          <a:p>
            <a:pPr marR="0" algn="l" eaLnBrk="1" hangingPunct="1"/>
            <a:r>
              <a:rPr lang="en-US" i="1" dirty="0" smtClean="0">
                <a:latin typeface="Sabon" pitchFamily="18" charset="0"/>
                <a:ea typeface="ヒラギノ角ゴ Pro W3" charset="-128"/>
                <a:cs typeface="Times New Roman" pitchFamily="18" charset="0"/>
              </a:rPr>
              <a:t>Information for providers on completing the Staying Healthy Assessment for patients</a:t>
            </a:r>
          </a:p>
          <a:p>
            <a:pPr marR="0" eaLnBrk="1" hangingPunct="1"/>
            <a:endParaRPr lang="en-US" dirty="0" smtClean="0">
              <a:ea typeface="ヒラギノ角ゴ Pro W3" charset="-128"/>
              <a:cs typeface="Times New Roman" pitchFamily="18" charset="0"/>
            </a:endParaRPr>
          </a:p>
        </p:txBody>
      </p:sp>
      <p:sp>
        <p:nvSpPr>
          <p:cNvPr id="14338" name="TextBox 3"/>
          <p:cNvSpPr txBox="1">
            <a:spLocks noChangeArrowheads="1"/>
          </p:cNvSpPr>
          <p:nvPr/>
        </p:nvSpPr>
        <p:spPr bwMode="auto">
          <a:xfrm>
            <a:off x="846138" y="5681663"/>
            <a:ext cx="7521575" cy="366712"/>
          </a:xfrm>
          <a:prstGeom prst="rect">
            <a:avLst/>
          </a:prstGeom>
          <a:noFill/>
          <a:ln w="9525">
            <a:noFill/>
            <a:miter lim="800000"/>
            <a:headEnd/>
            <a:tailEnd/>
          </a:ln>
        </p:spPr>
        <p:txBody>
          <a:bodyPr>
            <a:spAutoFit/>
          </a:bodyPr>
          <a:lstStyle/>
          <a:p>
            <a:pPr algn="ctr"/>
            <a:r>
              <a:rPr lang="en-US" sz="1800"/>
              <a:t>Developed by Medi-Cal Managed Care Health Plans</a:t>
            </a:r>
          </a:p>
        </p:txBody>
      </p:sp>
      <p:sp>
        <p:nvSpPr>
          <p:cNvPr id="14339" name="Text Box 5"/>
          <p:cNvSpPr txBox="1">
            <a:spLocks noChangeArrowheads="1"/>
          </p:cNvSpPr>
          <p:nvPr/>
        </p:nvSpPr>
        <p:spPr bwMode="auto">
          <a:xfrm>
            <a:off x="447675" y="1003300"/>
            <a:ext cx="8175625" cy="2835275"/>
          </a:xfrm>
          <a:prstGeom prst="rect">
            <a:avLst/>
          </a:prstGeom>
          <a:noFill/>
          <a:ln w="9525">
            <a:noFill/>
            <a:miter lim="800000"/>
            <a:headEnd/>
            <a:tailEnd/>
          </a:ln>
        </p:spPr>
        <p:txBody>
          <a:bodyPr>
            <a:spAutoFit/>
          </a:bodyPr>
          <a:lstStyle/>
          <a:p>
            <a:pPr>
              <a:spcBef>
                <a:spcPct val="50000"/>
              </a:spcBef>
            </a:pPr>
            <a:r>
              <a:rPr lang="en-US" sz="6000" b="1"/>
              <a:t>Staying Healthy Assessment (SHA)  Training</a:t>
            </a:r>
          </a:p>
        </p:txBody>
      </p:sp>
      <p:pic>
        <p:nvPicPr>
          <p:cNvPr id="2" name="Audio 1">
            <a:hlinkClick r:id="" action="ppaction://media"/>
          </p:cNvPr>
          <p:cNvPicPr>
            <a:picLocks noChangeAspect="1"/>
          </p:cNvPicPr>
          <p:nvPr>
            <a:audioFile r:link="rId1"/>
            <p:extLst>
              <p:ext uri="{DAA4B4D4-6D71-4841-9C94-3DE7FCFB9230}">
                <p14:media xmlns:p14="http://schemas.microsoft.com/office/powerpoint/2010/main" xmlns="" r:embed="rId4"/>
              </p:ext>
            </p:extLst>
          </p:nvPr>
        </p:nvPicPr>
        <p:blipFill>
          <a:blip r:embed="rId5" cstate="print"/>
          <a:stretch>
            <a:fillRect/>
          </a:stretch>
        </p:blipFill>
        <p:spPr>
          <a:xfrm>
            <a:off x="8382000" y="6096000"/>
            <a:ext cx="609600" cy="609600"/>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2000" advClick="0" advTm="24000"/>
    </mc:Choice>
    <mc:Fallback>
      <p:transition spd="slow" advClick="0" advTm="24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a:xfrm>
            <a:off x="442913" y="306388"/>
            <a:ext cx="8229600" cy="1143000"/>
          </a:xfrm>
        </p:spPr>
        <p:txBody>
          <a:bodyPr/>
          <a:lstStyle/>
          <a:p>
            <a:pPr algn="ctr" eaLnBrk="1" hangingPunct="1"/>
            <a:r>
              <a:rPr lang="en-US" sz="4000" b="1" smtClean="0">
                <a:latin typeface="Sabon" pitchFamily="18" charset="0"/>
                <a:ea typeface="ヒラギノ角ゴ Pro W3" charset="-128"/>
              </a:rPr>
              <a:t>SHA Completion</a:t>
            </a:r>
            <a:endParaRPr lang="en-US" sz="4000" smtClean="0"/>
          </a:p>
        </p:txBody>
      </p:sp>
      <p:sp>
        <p:nvSpPr>
          <p:cNvPr id="32770" name="Content Placeholder 2"/>
          <p:cNvSpPr>
            <a:spLocks noGrp="1"/>
          </p:cNvSpPr>
          <p:nvPr>
            <p:ph idx="1"/>
          </p:nvPr>
        </p:nvSpPr>
        <p:spPr>
          <a:xfrm>
            <a:off x="323850" y="1563688"/>
            <a:ext cx="8716963" cy="5057775"/>
          </a:xfrm>
        </p:spPr>
        <p:txBody>
          <a:bodyPr/>
          <a:lstStyle/>
          <a:p>
            <a:pPr marL="0" lvl="1" indent="0" eaLnBrk="1" hangingPunct="1">
              <a:lnSpc>
                <a:spcPct val="90000"/>
              </a:lnSpc>
              <a:spcBef>
                <a:spcPct val="0"/>
              </a:spcBef>
              <a:spcAft>
                <a:spcPts val="600"/>
              </a:spcAft>
              <a:buClr>
                <a:schemeClr val="tx2"/>
              </a:buClr>
              <a:buFont typeface="Wingdings 2" pitchFamily="18" charset="2"/>
              <a:buNone/>
            </a:pPr>
            <a:r>
              <a:rPr lang="en-US" sz="2800" b="1" smtClean="0">
                <a:solidFill>
                  <a:schemeClr val="tx2"/>
                </a:solidFill>
                <a:latin typeface="Sabon" pitchFamily="18" charset="0"/>
                <a:ea typeface="ヒラギノ角ゴ Pro W3" charset="-128"/>
              </a:rPr>
              <a:t>Assisting the patient in SHA completion: </a:t>
            </a:r>
          </a:p>
          <a:p>
            <a:pPr marL="346075" indent="-346075" eaLnBrk="1" hangingPunct="1">
              <a:lnSpc>
                <a:spcPct val="90000"/>
              </a:lnSpc>
              <a:spcBef>
                <a:spcPct val="0"/>
              </a:spcBef>
              <a:spcAft>
                <a:spcPts val="600"/>
              </a:spcAft>
              <a:buClr>
                <a:schemeClr val="tx2"/>
              </a:buClr>
              <a:buFontTx/>
              <a:buChar char="•"/>
            </a:pPr>
            <a:r>
              <a:rPr lang="en-US" sz="2800" smtClean="0">
                <a:latin typeface="Sabon" pitchFamily="18" charset="0"/>
                <a:ea typeface="ヒラギノ角ゴ Pro W3" charset="-128"/>
              </a:rPr>
              <a:t>Explain the SHA</a:t>
            </a:r>
            <a:r>
              <a:rPr lang="en-US" altLang="ja-JP" sz="2800" smtClean="0">
                <a:latin typeface="Sabon" pitchFamily="18" charset="0"/>
                <a:ea typeface="ヒラギノ角ゴ Pro W3" charset="-128"/>
              </a:rPr>
              <a:t>’s purpose and how it will be used</a:t>
            </a:r>
          </a:p>
          <a:p>
            <a:pPr marL="346075" indent="-346075" eaLnBrk="1" hangingPunct="1">
              <a:lnSpc>
                <a:spcPct val="90000"/>
              </a:lnSpc>
              <a:spcBef>
                <a:spcPct val="0"/>
              </a:spcBef>
              <a:spcAft>
                <a:spcPts val="600"/>
              </a:spcAft>
              <a:buClr>
                <a:schemeClr val="tx2"/>
              </a:buClr>
              <a:buFontTx/>
              <a:buChar char="•"/>
            </a:pPr>
            <a:r>
              <a:rPr lang="en-US" sz="2800" smtClean="0">
                <a:latin typeface="Sabon" pitchFamily="18" charset="0"/>
                <a:ea typeface="ヒラギノ角ゴ Pro W3" charset="-128"/>
              </a:rPr>
              <a:t>Assure that SHA responses are confidential and will be kept in patient</a:t>
            </a:r>
            <a:r>
              <a:rPr lang="en-US" altLang="ja-JP" sz="2800" smtClean="0">
                <a:latin typeface="Sabon" pitchFamily="18" charset="0"/>
                <a:ea typeface="ヒラギノ角ゴ Pro W3" charset="-128"/>
              </a:rPr>
              <a:t>’s medical record</a:t>
            </a:r>
          </a:p>
          <a:p>
            <a:pPr marL="346075" indent="-346075" eaLnBrk="1" hangingPunct="1">
              <a:lnSpc>
                <a:spcPct val="90000"/>
              </a:lnSpc>
              <a:spcBef>
                <a:spcPct val="0"/>
              </a:spcBef>
              <a:spcAft>
                <a:spcPts val="600"/>
              </a:spcAft>
              <a:buClr>
                <a:schemeClr val="tx2"/>
              </a:buClr>
              <a:buFontTx/>
              <a:buChar char="•"/>
            </a:pPr>
            <a:r>
              <a:rPr lang="en-US" sz="2800" smtClean="0">
                <a:latin typeface="Sabon" pitchFamily="18" charset="0"/>
                <a:ea typeface="ヒラギノ角ゴ Pro W3" charset="-128"/>
              </a:rPr>
              <a:t>Encourage the patient to self-complete the SHA</a:t>
            </a:r>
          </a:p>
          <a:p>
            <a:pPr marL="346075" indent="-346075" eaLnBrk="1" hangingPunct="1">
              <a:lnSpc>
                <a:spcPct val="90000"/>
              </a:lnSpc>
              <a:spcBef>
                <a:spcPct val="0"/>
              </a:spcBef>
              <a:spcAft>
                <a:spcPts val="600"/>
              </a:spcAft>
              <a:buClr>
                <a:schemeClr val="tx2"/>
              </a:buClr>
              <a:buFont typeface="Wingdings 2" pitchFamily="18" charset="2"/>
              <a:buNone/>
            </a:pPr>
            <a:endParaRPr lang="en-US" sz="2800" b="1" smtClean="0">
              <a:solidFill>
                <a:schemeClr val="tx2"/>
              </a:solidFill>
              <a:latin typeface="Sabon" pitchFamily="18" charset="0"/>
              <a:ea typeface="ヒラギノ角ゴ Pro W3" charset="-128"/>
            </a:endParaRPr>
          </a:p>
          <a:p>
            <a:pPr marL="346075" indent="-346075" eaLnBrk="1" hangingPunct="1">
              <a:lnSpc>
                <a:spcPct val="90000"/>
              </a:lnSpc>
              <a:spcBef>
                <a:spcPct val="0"/>
              </a:spcBef>
              <a:spcAft>
                <a:spcPts val="600"/>
              </a:spcAft>
              <a:buClr>
                <a:schemeClr val="tx2"/>
              </a:buClr>
              <a:buFont typeface="Wingdings 2" pitchFamily="18" charset="2"/>
              <a:buNone/>
            </a:pPr>
            <a:r>
              <a:rPr lang="en-US" sz="2800" b="1" smtClean="0">
                <a:solidFill>
                  <a:schemeClr val="tx2"/>
                </a:solidFill>
                <a:latin typeface="Sabon" pitchFamily="18" charset="0"/>
                <a:ea typeface="ヒラギノ角ゴ Pro W3" charset="-128"/>
              </a:rPr>
              <a:t>Optional: </a:t>
            </a:r>
          </a:p>
          <a:p>
            <a:pPr marL="346075" indent="-346075" eaLnBrk="1" hangingPunct="1">
              <a:lnSpc>
                <a:spcPct val="90000"/>
              </a:lnSpc>
              <a:spcBef>
                <a:spcPct val="0"/>
              </a:spcBef>
              <a:spcAft>
                <a:spcPts val="600"/>
              </a:spcAft>
              <a:buClr>
                <a:schemeClr val="tx2"/>
              </a:buClr>
              <a:buFontTx/>
              <a:buChar char="•"/>
            </a:pPr>
            <a:r>
              <a:rPr lang="en-US" sz="2800" smtClean="0">
                <a:solidFill>
                  <a:srgbClr val="000000"/>
                </a:solidFill>
                <a:latin typeface="Sabon" pitchFamily="18" charset="0"/>
                <a:ea typeface="ヒラギノ角ゴ Pro W3" charset="-128"/>
              </a:rPr>
              <a:t>SHA questions may be asked verbally and responses recorded directly in patient</a:t>
            </a:r>
            <a:r>
              <a:rPr lang="en-US" altLang="ja-JP" sz="2800" smtClean="0">
                <a:solidFill>
                  <a:srgbClr val="000000"/>
                </a:solidFill>
                <a:latin typeface="Sabon" pitchFamily="18" charset="0"/>
                <a:ea typeface="ヒラギノ角ゴ Pro W3" charset="-128"/>
              </a:rPr>
              <a:t>’s electronic medical record</a:t>
            </a:r>
          </a:p>
          <a:p>
            <a:pPr marL="346075" indent="-346075" eaLnBrk="1" hangingPunct="1">
              <a:lnSpc>
                <a:spcPct val="90000"/>
              </a:lnSpc>
              <a:spcBef>
                <a:spcPct val="0"/>
              </a:spcBef>
              <a:spcAft>
                <a:spcPts val="600"/>
              </a:spcAft>
              <a:buClr>
                <a:schemeClr val="tx2"/>
              </a:buClr>
              <a:buFontTx/>
              <a:buChar char="•"/>
            </a:pPr>
            <a:endParaRPr lang="en-US" altLang="ja-JP" sz="2800" smtClean="0">
              <a:solidFill>
                <a:srgbClr val="000000"/>
              </a:solidFill>
              <a:latin typeface="Sabon" pitchFamily="18" charset="0"/>
              <a:ea typeface="ヒラギノ角ゴ Pro W3" charset="-128"/>
            </a:endParaRPr>
          </a:p>
        </p:txBody>
      </p:sp>
      <p:sp>
        <p:nvSpPr>
          <p:cNvPr id="2" name="Slide Number Placeholder 1"/>
          <p:cNvSpPr>
            <a:spLocks noGrp="1"/>
          </p:cNvSpPr>
          <p:nvPr>
            <p:ph type="sldNum" sz="quarter" idx="12"/>
          </p:nvPr>
        </p:nvSpPr>
        <p:spPr/>
        <p:txBody>
          <a:bodyPr/>
          <a:lstStyle/>
          <a:p>
            <a:pPr>
              <a:defRPr/>
            </a:pPr>
            <a:fld id="{8F76FEBF-E4BC-49DE-80F3-8F9CDEDDEFC6}" type="slidenum">
              <a:rPr lang="en-US" smtClean="0"/>
              <a:pPr>
                <a:defRPr/>
              </a:pPr>
              <a:t>10</a:t>
            </a:fld>
            <a:endParaRPr lang="en-US"/>
          </a:p>
        </p:txBody>
      </p:sp>
      <p:pic>
        <p:nvPicPr>
          <p:cNvPr id="4" name="Audio 3">
            <a:hlinkClick r:id="" action="ppaction://media"/>
          </p:cNvPr>
          <p:cNvPicPr>
            <a:picLocks noChangeAspect="1"/>
          </p:cNvPicPr>
          <p:nvPr>
            <a:audioFile r:link="rId1"/>
            <p:extLst>
              <p:ext uri="{DAA4B4D4-6D71-4841-9C94-3DE7FCFB9230}">
                <p14:media xmlns:p14="http://schemas.microsoft.com/office/powerpoint/2010/main" xmlns="" r:embed="rId4"/>
              </p:ext>
            </p:extLst>
          </p:nvPr>
        </p:nvPicPr>
        <p:blipFill>
          <a:blip r:embed="rId5" cstate="print"/>
          <a:stretch>
            <a:fillRect/>
          </a:stretch>
        </p:blipFill>
        <p:spPr>
          <a:xfrm>
            <a:off x="8382000" y="6096000"/>
            <a:ext cx="609600" cy="609600"/>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2000" advTm="36000"/>
    </mc:Choice>
    <mc:Fallback>
      <p:transition spd="slow" advTm="36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p:cNvSpPr>
          <p:nvPr>
            <p:ph type="title"/>
          </p:nvPr>
        </p:nvSpPr>
        <p:spPr/>
        <p:txBody>
          <a:bodyPr/>
          <a:lstStyle/>
          <a:p>
            <a:pPr algn="ctr"/>
            <a:r>
              <a:rPr lang="en-US" sz="4400" b="1" smtClean="0">
                <a:latin typeface="Sabon" pitchFamily="18" charset="0"/>
                <a:ea typeface="ヒラギノ角ゴ Pro W3" charset="-128"/>
              </a:rPr>
              <a:t>SHA Refusal</a:t>
            </a:r>
          </a:p>
        </p:txBody>
      </p:sp>
      <p:sp>
        <p:nvSpPr>
          <p:cNvPr id="34818" name="Rectangle 3"/>
          <p:cNvSpPr>
            <a:spLocks noGrp="1"/>
          </p:cNvSpPr>
          <p:nvPr>
            <p:ph type="body" idx="1"/>
          </p:nvPr>
        </p:nvSpPr>
        <p:spPr/>
        <p:txBody>
          <a:bodyPr/>
          <a:lstStyle/>
          <a:p>
            <a:pPr eaLnBrk="1" hangingPunct="1">
              <a:lnSpc>
                <a:spcPct val="90000"/>
              </a:lnSpc>
              <a:spcBef>
                <a:spcPct val="0"/>
              </a:spcBef>
              <a:spcAft>
                <a:spcPts val="600"/>
              </a:spcAft>
              <a:buClr>
                <a:schemeClr val="tx2"/>
              </a:buClr>
              <a:buFontTx/>
              <a:buChar char="•"/>
            </a:pPr>
            <a:r>
              <a:rPr lang="en-US" sz="2800" smtClean="0">
                <a:latin typeface="Sabon" pitchFamily="18" charset="0"/>
                <a:ea typeface="ヒラギノ角ゴ Pro W3" charset="-128"/>
              </a:rPr>
              <a:t>Patients have the right to refuse, decline or skip any or all parts of the SHA</a:t>
            </a:r>
          </a:p>
          <a:p>
            <a:pPr eaLnBrk="1" hangingPunct="1">
              <a:lnSpc>
                <a:spcPct val="90000"/>
              </a:lnSpc>
              <a:spcBef>
                <a:spcPct val="0"/>
              </a:spcBef>
              <a:spcAft>
                <a:spcPts val="600"/>
              </a:spcAft>
              <a:buClr>
                <a:schemeClr val="tx2"/>
              </a:buClr>
              <a:buFontTx/>
              <a:buChar char="•"/>
            </a:pPr>
            <a:r>
              <a:rPr lang="en-US" sz="2800" smtClean="0">
                <a:solidFill>
                  <a:srgbClr val="000000"/>
                </a:solidFill>
                <a:latin typeface="Sabon" pitchFamily="18" charset="0"/>
                <a:ea typeface="ヒラギノ角ゴ Pro W3" charset="-128"/>
              </a:rPr>
              <a:t>Encourage patient to complete an age appropriate SHA every subsequent year during a scheduled exam</a:t>
            </a:r>
          </a:p>
          <a:p>
            <a:endParaRPr lang="en-US" sz="2800" smtClean="0"/>
          </a:p>
        </p:txBody>
      </p:sp>
      <p:sp>
        <p:nvSpPr>
          <p:cNvPr id="2" name="Slide Number Placeholder 1"/>
          <p:cNvSpPr>
            <a:spLocks noGrp="1"/>
          </p:cNvSpPr>
          <p:nvPr>
            <p:ph type="sldNum" sz="quarter" idx="12"/>
          </p:nvPr>
        </p:nvSpPr>
        <p:spPr/>
        <p:txBody>
          <a:bodyPr/>
          <a:lstStyle/>
          <a:p>
            <a:pPr>
              <a:defRPr/>
            </a:pPr>
            <a:fld id="{8F76FEBF-E4BC-49DE-80F3-8F9CDEDDEFC6}" type="slidenum">
              <a:rPr lang="en-US" smtClean="0"/>
              <a:pPr>
                <a:defRPr/>
              </a:pPr>
              <a:t>11</a:t>
            </a:fld>
            <a:endParaRPr lang="en-US"/>
          </a:p>
        </p:txBody>
      </p:sp>
      <p:pic>
        <p:nvPicPr>
          <p:cNvPr id="4" name="Audio 3">
            <a:hlinkClick r:id="" action="ppaction://media"/>
          </p:cNvPr>
          <p:cNvPicPr>
            <a:picLocks noChangeAspect="1"/>
          </p:cNvPicPr>
          <p:nvPr>
            <a:audioFile r:link="rId1"/>
            <p:extLst>
              <p:ext uri="{DAA4B4D4-6D71-4841-9C94-3DE7FCFB9230}">
                <p14:media xmlns:p14="http://schemas.microsoft.com/office/powerpoint/2010/main" xmlns="" r:embed="rId4"/>
              </p:ext>
            </p:extLst>
          </p:nvPr>
        </p:nvPicPr>
        <p:blipFill>
          <a:blip r:embed="rId5" cstate="print"/>
          <a:stretch>
            <a:fillRect/>
          </a:stretch>
        </p:blipFill>
        <p:spPr>
          <a:xfrm>
            <a:off x="8382000" y="6096000"/>
            <a:ext cx="609600" cy="609600"/>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2000" advClick="0" advTm="17000"/>
    </mc:Choice>
    <mc:Fallback>
      <p:transition spd="slow" advClick="0" advTm="17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a:xfrm>
            <a:off x="374650" y="509588"/>
            <a:ext cx="8229600" cy="1143000"/>
          </a:xfrm>
        </p:spPr>
        <p:txBody>
          <a:bodyPr/>
          <a:lstStyle/>
          <a:p>
            <a:pPr algn="ctr" eaLnBrk="1" hangingPunct="1"/>
            <a:r>
              <a:rPr lang="en-US" sz="4000" b="1" smtClean="0">
                <a:latin typeface="Sabon" pitchFamily="18" charset="0"/>
                <a:ea typeface="ヒラギノ角ゴ Pro W3" charset="-128"/>
              </a:rPr>
              <a:t>SHA Provider Review</a:t>
            </a:r>
            <a:endParaRPr lang="en-US" sz="4000" smtClean="0"/>
          </a:p>
        </p:txBody>
      </p:sp>
      <p:sp>
        <p:nvSpPr>
          <p:cNvPr id="36866" name="Content Placeholder 2"/>
          <p:cNvSpPr>
            <a:spLocks noGrp="1"/>
          </p:cNvSpPr>
          <p:nvPr>
            <p:ph idx="1"/>
          </p:nvPr>
        </p:nvSpPr>
        <p:spPr>
          <a:xfrm>
            <a:off x="712788" y="2003425"/>
            <a:ext cx="7589837" cy="4111625"/>
          </a:xfrm>
        </p:spPr>
        <p:txBody>
          <a:bodyPr/>
          <a:lstStyle/>
          <a:p>
            <a:pPr marL="0" lvl="1" indent="0" eaLnBrk="1" hangingPunct="1">
              <a:lnSpc>
                <a:spcPct val="90000"/>
              </a:lnSpc>
              <a:spcAft>
                <a:spcPts val="600"/>
              </a:spcAft>
              <a:buFont typeface="Wingdings 2" pitchFamily="18" charset="2"/>
              <a:buNone/>
            </a:pPr>
            <a:r>
              <a:rPr lang="en-US" sz="2800" b="1" dirty="0" smtClean="0">
                <a:solidFill>
                  <a:schemeClr val="tx2"/>
                </a:solidFill>
                <a:latin typeface="Sabon" pitchFamily="18" charset="0"/>
                <a:ea typeface="ヒラギノ角ゴ Pro W3" charset="-128"/>
              </a:rPr>
              <a:t>Reviewing the completed SHA with the patient:</a:t>
            </a:r>
          </a:p>
          <a:p>
            <a:pPr marL="346075" indent="-346075" eaLnBrk="1" hangingPunct="1">
              <a:lnSpc>
                <a:spcPct val="90000"/>
              </a:lnSpc>
              <a:spcBef>
                <a:spcPts val="600"/>
              </a:spcBef>
              <a:spcAft>
                <a:spcPts val="600"/>
              </a:spcAft>
              <a:buClr>
                <a:schemeClr val="tx2"/>
              </a:buClr>
              <a:buFontTx/>
              <a:buChar char="•"/>
            </a:pPr>
            <a:r>
              <a:rPr lang="en-US" sz="2800" dirty="0" smtClean="0">
                <a:latin typeface="Sabon" pitchFamily="18" charset="0"/>
                <a:ea typeface="ヒラギノ角ゴ Pro W3" charset="-128"/>
              </a:rPr>
              <a:t>Determine extent of risk factors on patient</a:t>
            </a:r>
            <a:r>
              <a:rPr lang="en-US" altLang="ja-JP" sz="2800" dirty="0" smtClean="0">
                <a:latin typeface="Sabon" pitchFamily="18" charset="0"/>
                <a:ea typeface="ヒラギノ角ゴ Pro W3" charset="-128"/>
              </a:rPr>
              <a:t>’s health</a:t>
            </a:r>
          </a:p>
          <a:p>
            <a:pPr marL="346075" indent="-346075" eaLnBrk="1" hangingPunct="1">
              <a:lnSpc>
                <a:spcPct val="90000"/>
              </a:lnSpc>
              <a:spcBef>
                <a:spcPts val="600"/>
              </a:spcBef>
              <a:spcAft>
                <a:spcPts val="600"/>
              </a:spcAft>
              <a:buClr>
                <a:schemeClr val="tx2"/>
              </a:buClr>
              <a:buFontTx/>
              <a:buChar char="•"/>
            </a:pPr>
            <a:r>
              <a:rPr lang="en-US" sz="2800" dirty="0" smtClean="0">
                <a:latin typeface="Sabon" pitchFamily="18" charset="0"/>
                <a:ea typeface="ヒラギノ角ゴ Pro W3" charset="-128"/>
              </a:rPr>
              <a:t>Prioritize risk factors to discuss</a:t>
            </a:r>
          </a:p>
          <a:p>
            <a:pPr marL="346075" indent="-346075" eaLnBrk="1" hangingPunct="1">
              <a:lnSpc>
                <a:spcPct val="90000"/>
              </a:lnSpc>
              <a:spcBef>
                <a:spcPts val="600"/>
              </a:spcBef>
              <a:spcAft>
                <a:spcPts val="600"/>
              </a:spcAft>
              <a:buClr>
                <a:schemeClr val="tx2"/>
              </a:buClr>
              <a:buFontTx/>
              <a:buChar char="•"/>
            </a:pPr>
            <a:r>
              <a:rPr lang="en-US" sz="2800" dirty="0" smtClean="0">
                <a:latin typeface="Sabon" pitchFamily="18" charset="0"/>
                <a:ea typeface="ヒラギノ角ゴ Pro W3" charset="-128"/>
              </a:rPr>
              <a:t>Provide tailored health education counseling, intervention, referral, follow up, and risk reduction plan</a:t>
            </a:r>
          </a:p>
          <a:p>
            <a:pPr marL="346075" indent="-346075" eaLnBrk="1" hangingPunct="1"/>
            <a:endParaRPr lang="en-US" dirty="0" smtClean="0"/>
          </a:p>
        </p:txBody>
      </p:sp>
      <p:sp>
        <p:nvSpPr>
          <p:cNvPr id="2" name="Slide Number Placeholder 1"/>
          <p:cNvSpPr>
            <a:spLocks noGrp="1"/>
          </p:cNvSpPr>
          <p:nvPr>
            <p:ph type="sldNum" sz="quarter" idx="12"/>
          </p:nvPr>
        </p:nvSpPr>
        <p:spPr/>
        <p:txBody>
          <a:bodyPr/>
          <a:lstStyle/>
          <a:p>
            <a:pPr>
              <a:defRPr/>
            </a:pPr>
            <a:fld id="{8F76FEBF-E4BC-49DE-80F3-8F9CDEDDEFC6}" type="slidenum">
              <a:rPr lang="en-US" smtClean="0"/>
              <a:pPr>
                <a:defRPr/>
              </a:pPr>
              <a:t>12</a:t>
            </a:fld>
            <a:endParaRPr lang="en-US"/>
          </a:p>
        </p:txBody>
      </p:sp>
      <p:pic>
        <p:nvPicPr>
          <p:cNvPr id="3" name="Audio 2">
            <a:hlinkClick r:id="" action="ppaction://media"/>
          </p:cNvPr>
          <p:cNvPicPr>
            <a:picLocks noChangeAspect="1"/>
          </p:cNvPicPr>
          <p:nvPr>
            <a:audioFile r:link="rId1"/>
            <p:extLst>
              <p:ext uri="{DAA4B4D4-6D71-4841-9C94-3DE7FCFB9230}">
                <p14:media xmlns:p14="http://schemas.microsoft.com/office/powerpoint/2010/main" xmlns="" r:embed="rId4"/>
              </p:ext>
            </p:extLst>
          </p:nvPr>
        </p:nvPicPr>
        <p:blipFill>
          <a:blip r:embed="rId5" cstate="print"/>
          <a:stretch>
            <a:fillRect/>
          </a:stretch>
        </p:blipFill>
        <p:spPr>
          <a:xfrm>
            <a:off x="8382000" y="6096000"/>
            <a:ext cx="609600" cy="609600"/>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2000" advTm="40000"/>
    </mc:Choice>
    <mc:Fallback>
      <p:transition spd="slow" advTm="4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a:xfrm>
            <a:off x="374650" y="509588"/>
            <a:ext cx="8229600" cy="1143000"/>
          </a:xfrm>
        </p:spPr>
        <p:txBody>
          <a:bodyPr/>
          <a:lstStyle/>
          <a:p>
            <a:pPr algn="ctr" eaLnBrk="1" hangingPunct="1"/>
            <a:r>
              <a:rPr lang="en-US" sz="4000" b="1" smtClean="0">
                <a:latin typeface="Sabon"/>
                <a:ea typeface="ヒラギノ角ゴ Pro W3"/>
                <a:cs typeface="ヒラギノ角ゴ Pro W3"/>
              </a:rPr>
              <a:t>SHA Provider Review</a:t>
            </a:r>
            <a:endParaRPr lang="en-US" sz="4000" smtClean="0"/>
          </a:p>
        </p:txBody>
      </p:sp>
      <p:sp>
        <p:nvSpPr>
          <p:cNvPr id="39938" name="Content Placeholder 2"/>
          <p:cNvSpPr>
            <a:spLocks noGrp="1"/>
          </p:cNvSpPr>
          <p:nvPr>
            <p:ph idx="1"/>
          </p:nvPr>
        </p:nvSpPr>
        <p:spPr>
          <a:xfrm>
            <a:off x="712788" y="1881188"/>
            <a:ext cx="7816850" cy="4424362"/>
          </a:xfrm>
        </p:spPr>
        <p:txBody>
          <a:bodyPr/>
          <a:lstStyle/>
          <a:p>
            <a:pPr marL="0" lvl="1" indent="0" eaLnBrk="1" hangingPunct="1">
              <a:lnSpc>
                <a:spcPct val="90000"/>
              </a:lnSpc>
              <a:spcAft>
                <a:spcPts val="600"/>
              </a:spcAft>
              <a:buFont typeface="Wingdings 2" pitchFamily="18" charset="2"/>
              <a:buNone/>
            </a:pPr>
            <a:r>
              <a:rPr lang="en-US" sz="2800" b="1" dirty="0" smtClean="0">
                <a:solidFill>
                  <a:schemeClr val="tx2"/>
                </a:solidFill>
                <a:latin typeface="Sabon"/>
                <a:ea typeface="ヒラギノ角ゴ Pro W3"/>
                <a:cs typeface="ヒラギノ角ゴ Pro W3"/>
              </a:rPr>
              <a:t>Alcohol use question:</a:t>
            </a:r>
          </a:p>
          <a:p>
            <a:pPr marL="346075" indent="-346075" eaLnBrk="1" hangingPunct="1">
              <a:lnSpc>
                <a:spcPct val="90000"/>
              </a:lnSpc>
              <a:spcBef>
                <a:spcPts val="600"/>
              </a:spcBef>
              <a:spcAft>
                <a:spcPts val="600"/>
              </a:spcAft>
              <a:buClr>
                <a:schemeClr val="tx2"/>
              </a:buClr>
              <a:buFontTx/>
              <a:buChar char="•"/>
            </a:pPr>
            <a:r>
              <a:rPr lang="en-US" sz="2800" dirty="0" smtClean="0">
                <a:latin typeface="Sabon"/>
                <a:ea typeface="ヒラギノ角ゴ Pro W3"/>
                <a:cs typeface="ヒラギノ角ゴ Pro W3"/>
              </a:rPr>
              <a:t>The alcohol screening question is based on USPSTF recommendations </a:t>
            </a:r>
          </a:p>
          <a:p>
            <a:pPr marL="346075" indent="-346075" eaLnBrk="1" hangingPunct="1">
              <a:lnSpc>
                <a:spcPct val="90000"/>
              </a:lnSpc>
              <a:spcBef>
                <a:spcPts val="600"/>
              </a:spcBef>
              <a:spcAft>
                <a:spcPts val="600"/>
              </a:spcAft>
              <a:buClr>
                <a:schemeClr val="tx2"/>
              </a:buClr>
              <a:buFontTx/>
              <a:buChar char="•"/>
            </a:pPr>
            <a:r>
              <a:rPr lang="en-US" sz="2800" dirty="0" smtClean="0">
                <a:latin typeface="Sabon"/>
                <a:ea typeface="ヒラギノ角ゴ Pro W3"/>
                <a:cs typeface="ヒラギノ角ゴ Pro W3"/>
              </a:rPr>
              <a:t>#19 on the Adult SHA</a:t>
            </a:r>
          </a:p>
          <a:p>
            <a:pPr marL="346075" indent="-346075" eaLnBrk="1" hangingPunct="1">
              <a:lnSpc>
                <a:spcPct val="90000"/>
              </a:lnSpc>
              <a:spcBef>
                <a:spcPts val="600"/>
              </a:spcBef>
              <a:spcAft>
                <a:spcPts val="600"/>
              </a:spcAft>
              <a:buClr>
                <a:schemeClr val="tx2"/>
              </a:buClr>
              <a:buFontTx/>
              <a:buChar char="•"/>
            </a:pPr>
            <a:r>
              <a:rPr lang="en-US" sz="2800" dirty="0" smtClean="0">
                <a:latin typeface="Sabon"/>
                <a:ea typeface="ヒラギノ角ゴ Pro W3"/>
                <a:cs typeface="ヒラギノ角ゴ Pro W3"/>
              </a:rPr>
              <a:t>#23 on the Senior SHA</a:t>
            </a:r>
            <a:endParaRPr lang="en-US" altLang="ja-JP" sz="2800" dirty="0" smtClean="0">
              <a:latin typeface="Sabon"/>
              <a:ea typeface="ヒラギノ角ゴ Pro W3"/>
              <a:cs typeface="ヒラギノ角ゴ Pro W3"/>
            </a:endParaRPr>
          </a:p>
          <a:p>
            <a:pPr marL="346075" indent="-346075" eaLnBrk="1" hangingPunct="1"/>
            <a:endParaRPr lang="en-US" dirty="0" smtClean="0"/>
          </a:p>
        </p:txBody>
      </p:sp>
      <p:sp>
        <p:nvSpPr>
          <p:cNvPr id="2" name="Slide Number Placeholder 1"/>
          <p:cNvSpPr>
            <a:spLocks noGrp="1"/>
          </p:cNvSpPr>
          <p:nvPr>
            <p:ph type="sldNum" sz="quarter" idx="12"/>
          </p:nvPr>
        </p:nvSpPr>
        <p:spPr/>
        <p:txBody>
          <a:bodyPr/>
          <a:lstStyle/>
          <a:p>
            <a:pPr>
              <a:defRPr/>
            </a:pPr>
            <a:fld id="{77EDC232-9464-4EC6-B06B-59D15CD20C10}" type="slidenum">
              <a:rPr lang="en-US" smtClean="0"/>
              <a:pPr>
                <a:defRPr/>
              </a:pPr>
              <a:t>13</a:t>
            </a:fld>
            <a:endParaRPr lang="en-US"/>
          </a:p>
        </p:txBody>
      </p:sp>
      <p:pic>
        <p:nvPicPr>
          <p:cNvPr id="6" name="Audio 5">
            <a:hlinkClick r:id="" action="ppaction://media"/>
          </p:cNvPr>
          <p:cNvPicPr>
            <a:picLocks noChangeAspect="1"/>
          </p:cNvPicPr>
          <p:nvPr>
            <a:audioFile r:link="rId1"/>
            <p:extLst>
              <p:ext uri="{DAA4B4D4-6D71-4841-9C94-3DE7FCFB9230}">
                <p14:media xmlns:p14="http://schemas.microsoft.com/office/powerpoint/2010/main" xmlns="" r:embed="rId4"/>
              </p:ext>
            </p:extLst>
          </p:nvPr>
        </p:nvPicPr>
        <p:blipFill>
          <a:blip r:embed="rId5" cstate="print"/>
          <a:stretch>
            <a:fillRect/>
          </a:stretch>
        </p:blipFill>
        <p:spPr>
          <a:xfrm>
            <a:off x="8382000" y="6096000"/>
            <a:ext cx="609600" cy="609600"/>
          </a:xfrm>
          <a:prstGeom prst="rect">
            <a:avLst/>
          </a:prstGeom>
        </p:spPr>
      </p:pic>
    </p:spTree>
    <p:extLst>
      <p:ext uri="{BB962C8B-B14F-4D97-AF65-F5344CB8AC3E}">
        <p14:creationId xmlns:p14="http://schemas.microsoft.com/office/powerpoint/2010/main" xmlns="" val="9825778"/>
      </p:ext>
    </p:extLst>
  </p:cSld>
  <p:clrMapOvr>
    <a:masterClrMapping/>
  </p:clrMapOvr>
  <mc:AlternateContent xmlns:mc="http://schemas.openxmlformats.org/markup-compatibility/2006">
    <mc:Choice xmlns:p14="http://schemas.microsoft.com/office/powerpoint/2010/main" xmlns="" Requires="p14">
      <p:transition spd="slow" p14:dur="2000" advClick="0" advTm="22000"/>
    </mc:Choice>
    <mc:Fallback>
      <p:transition spd="slow" advClick="0" advTm="2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xfrm>
            <a:off x="374650" y="509588"/>
            <a:ext cx="8229600" cy="1143000"/>
          </a:xfrm>
        </p:spPr>
        <p:txBody>
          <a:bodyPr/>
          <a:lstStyle/>
          <a:p>
            <a:pPr algn="ctr" eaLnBrk="1" hangingPunct="1"/>
            <a:r>
              <a:rPr lang="en-US" sz="4000" b="1" smtClean="0">
                <a:latin typeface="Sabon"/>
                <a:ea typeface="ヒラギノ角ゴ Pro W3"/>
                <a:cs typeface="ヒラギノ角ゴ Pro W3"/>
              </a:rPr>
              <a:t>SHA Provider Review</a:t>
            </a:r>
            <a:endParaRPr lang="en-US" sz="4000" smtClean="0"/>
          </a:p>
        </p:txBody>
      </p:sp>
      <p:sp>
        <p:nvSpPr>
          <p:cNvPr id="36866" name="Content Placeholder 2"/>
          <p:cNvSpPr>
            <a:spLocks noGrp="1"/>
          </p:cNvSpPr>
          <p:nvPr>
            <p:ph idx="1"/>
          </p:nvPr>
        </p:nvSpPr>
        <p:spPr>
          <a:xfrm>
            <a:off x="712788" y="1870075"/>
            <a:ext cx="7589837" cy="4598988"/>
          </a:xfrm>
        </p:spPr>
        <p:txBody>
          <a:bodyPr/>
          <a:lstStyle/>
          <a:p>
            <a:pPr marL="0" lvl="1" indent="0" eaLnBrk="1" hangingPunct="1">
              <a:lnSpc>
                <a:spcPct val="90000"/>
              </a:lnSpc>
              <a:spcAft>
                <a:spcPts val="600"/>
              </a:spcAft>
              <a:buFont typeface="Wingdings 2" pitchFamily="18" charset="2"/>
              <a:buNone/>
            </a:pPr>
            <a:r>
              <a:rPr lang="en-US" sz="2800" b="1" dirty="0" smtClean="0">
                <a:solidFill>
                  <a:schemeClr val="tx2"/>
                </a:solidFill>
                <a:latin typeface="Sabon"/>
                <a:ea typeface="ヒラギノ角ゴ Pro W3"/>
                <a:cs typeface="ヒラギノ角ゴ Pro W3"/>
              </a:rPr>
              <a:t>New Screening, Brief Intervention and Referral for Treatment (SBIRT) benefit:</a:t>
            </a:r>
          </a:p>
          <a:p>
            <a:pPr marL="346075" indent="-346075" eaLnBrk="1" hangingPunct="1">
              <a:lnSpc>
                <a:spcPct val="90000"/>
              </a:lnSpc>
              <a:spcBef>
                <a:spcPts val="600"/>
              </a:spcBef>
              <a:spcAft>
                <a:spcPts val="600"/>
              </a:spcAft>
              <a:buClr>
                <a:srgbClr val="04617B"/>
              </a:buClr>
              <a:buFontTx/>
              <a:buChar char="•"/>
            </a:pPr>
            <a:r>
              <a:rPr lang="en-US" sz="2800" dirty="0" smtClean="0">
                <a:latin typeface="Sabon"/>
                <a:ea typeface="ヒラギノ角ゴ Pro W3"/>
                <a:cs typeface="ヒラギノ角ゴ Pro W3"/>
              </a:rPr>
              <a:t>If “yes” to alcohol question, offer an expanded screening questionnaire (such as the </a:t>
            </a:r>
            <a:r>
              <a:rPr lang="en-US" sz="2800" smtClean="0">
                <a:latin typeface="Sabon"/>
                <a:ea typeface="ヒラギノ角ゴ Pro W3"/>
                <a:cs typeface="ヒラギノ角ゴ Pro W3"/>
              </a:rPr>
              <a:t>AUDIT or </a:t>
            </a:r>
            <a:r>
              <a:rPr lang="en-US" sz="2800" dirty="0" smtClean="0">
                <a:latin typeface="Sabon"/>
                <a:ea typeface="ヒラギノ角ゴ Pro W3"/>
                <a:cs typeface="ヒラギノ角ゴ Pro W3"/>
              </a:rPr>
              <a:t>AUDIT-C) and if indicated, one to three 15-minute brief interventions</a:t>
            </a:r>
          </a:p>
          <a:p>
            <a:pPr marL="346075" indent="-346075" eaLnBrk="1" hangingPunct="1">
              <a:lnSpc>
                <a:spcPct val="90000"/>
              </a:lnSpc>
              <a:spcBef>
                <a:spcPts val="600"/>
              </a:spcBef>
              <a:spcAft>
                <a:spcPts val="600"/>
              </a:spcAft>
              <a:buClr>
                <a:schemeClr val="tx2"/>
              </a:buClr>
              <a:buFontTx/>
              <a:buChar char="•"/>
            </a:pPr>
            <a:r>
              <a:rPr lang="en-US" sz="2800" dirty="0" smtClean="0">
                <a:latin typeface="Sabon"/>
                <a:ea typeface="ヒラギノ角ゴ Pro W3"/>
                <a:cs typeface="ヒラギノ角ゴ Pro W3"/>
              </a:rPr>
              <a:t>These screening questionnaires identify patients with potential alcohol use disorders who need referral for further evaluation and treatment  </a:t>
            </a:r>
          </a:p>
          <a:p>
            <a:pPr marL="346075" indent="-346075" eaLnBrk="1" hangingPunct="1">
              <a:buFont typeface="Wingdings 2" pitchFamily="18" charset="2"/>
              <a:buNone/>
            </a:pPr>
            <a:endParaRPr lang="en-US" dirty="0" smtClean="0"/>
          </a:p>
        </p:txBody>
      </p:sp>
      <p:sp>
        <p:nvSpPr>
          <p:cNvPr id="2" name="Slide Number Placeholder 1"/>
          <p:cNvSpPr>
            <a:spLocks noGrp="1"/>
          </p:cNvSpPr>
          <p:nvPr>
            <p:ph type="sldNum" sz="quarter" idx="12"/>
          </p:nvPr>
        </p:nvSpPr>
        <p:spPr/>
        <p:txBody>
          <a:bodyPr/>
          <a:lstStyle/>
          <a:p>
            <a:pPr>
              <a:defRPr/>
            </a:pPr>
            <a:fld id="{3704B72C-9A03-4521-AAC3-53661782CF50}" type="slidenum">
              <a:rPr lang="en-US" smtClean="0"/>
              <a:pPr>
                <a:defRPr/>
              </a:pPr>
              <a:t>14</a:t>
            </a:fld>
            <a:endParaRPr lang="en-US"/>
          </a:p>
        </p:txBody>
      </p:sp>
      <p:pic>
        <p:nvPicPr>
          <p:cNvPr id="4" name="Audio 3">
            <a:hlinkClick r:id="" action="ppaction://media"/>
          </p:cNvPr>
          <p:cNvPicPr>
            <a:picLocks noChangeAspect="1"/>
          </p:cNvPicPr>
          <p:nvPr>
            <a:audioFile r:link="rId1"/>
            <p:extLst>
              <p:ext uri="{DAA4B4D4-6D71-4841-9C94-3DE7FCFB9230}">
                <p14:media xmlns:p14="http://schemas.microsoft.com/office/powerpoint/2010/main" xmlns="" r:embed="rId4"/>
              </p:ext>
            </p:extLst>
          </p:nvPr>
        </p:nvPicPr>
        <p:blipFill>
          <a:blip r:embed="rId5" cstate="print"/>
          <a:stretch>
            <a:fillRect/>
          </a:stretch>
        </p:blipFill>
        <p:spPr>
          <a:xfrm>
            <a:off x="8382000" y="6096000"/>
            <a:ext cx="609600" cy="609600"/>
          </a:xfrm>
          <a:prstGeom prst="rect">
            <a:avLst/>
          </a:prstGeom>
        </p:spPr>
      </p:pic>
    </p:spTree>
    <p:extLst>
      <p:ext uri="{BB962C8B-B14F-4D97-AF65-F5344CB8AC3E}">
        <p14:creationId xmlns:p14="http://schemas.microsoft.com/office/powerpoint/2010/main" xmlns="" val="1872905229"/>
      </p:ext>
    </p:extLst>
  </p:cSld>
  <p:clrMapOvr>
    <a:masterClrMapping/>
  </p:clrMapOvr>
  <mc:AlternateContent xmlns:mc="http://schemas.openxmlformats.org/markup-compatibility/2006">
    <mc:Choice xmlns:p14="http://schemas.microsoft.com/office/powerpoint/2010/main" xmlns="" Requires="p14">
      <p:transition spd="slow" p14:dur="2000" advClick="0" advTm="44000"/>
    </mc:Choice>
    <mc:Fallback>
      <p:transition spd="slow" advClick="0" advTm="44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p:cNvSpPr>
            <a:spLocks noGrp="1"/>
          </p:cNvSpPr>
          <p:nvPr>
            <p:ph type="title"/>
          </p:nvPr>
        </p:nvSpPr>
        <p:spPr>
          <a:xfrm>
            <a:off x="374650" y="509588"/>
            <a:ext cx="8229600" cy="1143000"/>
          </a:xfrm>
        </p:spPr>
        <p:txBody>
          <a:bodyPr/>
          <a:lstStyle/>
          <a:p>
            <a:pPr algn="ctr" eaLnBrk="1" hangingPunct="1"/>
            <a:r>
              <a:rPr lang="en-US" sz="4000" b="1" smtClean="0">
                <a:latin typeface="Sabon"/>
                <a:ea typeface="ヒラギノ角ゴ Pro W3"/>
                <a:cs typeface="ヒラギノ角ゴ Pro W3"/>
              </a:rPr>
              <a:t>SHA Provider Review</a:t>
            </a:r>
            <a:endParaRPr lang="en-US" sz="4000" smtClean="0"/>
          </a:p>
        </p:txBody>
      </p:sp>
      <p:sp>
        <p:nvSpPr>
          <p:cNvPr id="44034" name="Content Placeholder 2"/>
          <p:cNvSpPr>
            <a:spLocks noGrp="1"/>
          </p:cNvSpPr>
          <p:nvPr>
            <p:ph idx="1"/>
          </p:nvPr>
        </p:nvSpPr>
        <p:spPr>
          <a:xfrm>
            <a:off x="712788" y="1870075"/>
            <a:ext cx="7589837" cy="4598988"/>
          </a:xfrm>
        </p:spPr>
        <p:txBody>
          <a:bodyPr/>
          <a:lstStyle/>
          <a:p>
            <a:pPr marL="0" lvl="1" indent="0" eaLnBrk="1" hangingPunct="1">
              <a:lnSpc>
                <a:spcPct val="90000"/>
              </a:lnSpc>
              <a:spcAft>
                <a:spcPts val="600"/>
              </a:spcAft>
              <a:buFont typeface="Wingdings 2" pitchFamily="18" charset="2"/>
              <a:buNone/>
            </a:pPr>
            <a:r>
              <a:rPr lang="en-US" sz="2800" b="1" dirty="0" smtClean="0">
                <a:solidFill>
                  <a:srgbClr val="04617B"/>
                </a:solidFill>
                <a:latin typeface="Sabon"/>
                <a:ea typeface="ヒラギノ角ゴ Pro W3"/>
                <a:cs typeface="ヒラギノ角ゴ Pro W3"/>
              </a:rPr>
              <a:t>Screening, Brief Intervention and Referral for Treatment (SBIRT)</a:t>
            </a:r>
            <a:r>
              <a:rPr lang="en-US" sz="2800" b="1" dirty="0" smtClean="0">
                <a:solidFill>
                  <a:schemeClr val="tx2"/>
                </a:solidFill>
                <a:latin typeface="Sabon"/>
                <a:ea typeface="ヒラギノ角ゴ Pro W3"/>
                <a:cs typeface="ヒラギノ角ゴ Pro W3"/>
              </a:rPr>
              <a:t>:</a:t>
            </a:r>
          </a:p>
          <a:p>
            <a:pPr marL="346075" indent="-346075" eaLnBrk="1" hangingPunct="1">
              <a:lnSpc>
                <a:spcPct val="90000"/>
              </a:lnSpc>
              <a:spcBef>
                <a:spcPts val="600"/>
              </a:spcBef>
              <a:spcAft>
                <a:spcPts val="600"/>
              </a:spcAft>
              <a:buClr>
                <a:schemeClr val="tx2"/>
              </a:buClr>
              <a:buFontTx/>
              <a:buChar char="•"/>
            </a:pPr>
            <a:r>
              <a:rPr lang="en-US" sz="2800" dirty="0" smtClean="0">
                <a:latin typeface="Sabon"/>
                <a:ea typeface="ヒラギノ角ゴ Pro W3"/>
                <a:cs typeface="ヒラギノ角ゴ Pro W3"/>
              </a:rPr>
              <a:t>Providers offering SBIRT are required to take special training.  A list of training resources is available – contact your health plan for more information</a:t>
            </a:r>
          </a:p>
          <a:p>
            <a:pPr marL="346075" indent="-346075" eaLnBrk="1" hangingPunct="1">
              <a:lnSpc>
                <a:spcPct val="90000"/>
              </a:lnSpc>
              <a:spcBef>
                <a:spcPts val="600"/>
              </a:spcBef>
              <a:spcAft>
                <a:spcPts val="600"/>
              </a:spcAft>
              <a:buClr>
                <a:srgbClr val="04617B"/>
              </a:buClr>
              <a:buFontTx/>
              <a:buChar char="•"/>
            </a:pPr>
            <a:r>
              <a:rPr lang="en-US" sz="2800" dirty="0" smtClean="0">
                <a:latin typeface="Sabon"/>
                <a:ea typeface="ヒラギノ角ゴ Pro W3"/>
                <a:cs typeface="ヒラギノ角ゴ Pro W3"/>
              </a:rPr>
              <a:t>The alcohol SBIRT benefit went into effect January 1, 2014</a:t>
            </a:r>
          </a:p>
          <a:p>
            <a:pPr marL="346075" indent="-346075" eaLnBrk="1" hangingPunct="1">
              <a:lnSpc>
                <a:spcPct val="90000"/>
              </a:lnSpc>
              <a:spcBef>
                <a:spcPts val="600"/>
              </a:spcBef>
              <a:spcAft>
                <a:spcPts val="600"/>
              </a:spcAft>
              <a:buClr>
                <a:schemeClr val="tx2"/>
              </a:buClr>
              <a:buFontTx/>
              <a:buChar char="•"/>
            </a:pPr>
            <a:endParaRPr lang="en-US" sz="2800" dirty="0" smtClean="0">
              <a:solidFill>
                <a:srgbClr val="FF0000"/>
              </a:solidFill>
              <a:latin typeface="Sabon"/>
              <a:ea typeface="ヒラギノ角ゴ Pro W3"/>
              <a:cs typeface="ヒラギノ角ゴ Pro W3"/>
            </a:endParaRPr>
          </a:p>
          <a:p>
            <a:pPr marL="346075" indent="-346075" eaLnBrk="1" hangingPunct="1"/>
            <a:endParaRPr lang="en-US" dirty="0" smtClean="0"/>
          </a:p>
        </p:txBody>
      </p:sp>
      <p:sp>
        <p:nvSpPr>
          <p:cNvPr id="2" name="Slide Number Placeholder 1"/>
          <p:cNvSpPr>
            <a:spLocks noGrp="1"/>
          </p:cNvSpPr>
          <p:nvPr>
            <p:ph type="sldNum" sz="quarter" idx="12"/>
          </p:nvPr>
        </p:nvSpPr>
        <p:spPr/>
        <p:txBody>
          <a:bodyPr/>
          <a:lstStyle/>
          <a:p>
            <a:pPr>
              <a:defRPr/>
            </a:pPr>
            <a:fld id="{277142AB-2366-4B35-8B13-69EF1FA236EA}" type="slidenum">
              <a:rPr lang="en-US" smtClean="0"/>
              <a:pPr>
                <a:defRPr/>
              </a:pPr>
              <a:t>15</a:t>
            </a:fld>
            <a:endParaRPr lang="en-US"/>
          </a:p>
        </p:txBody>
      </p:sp>
      <p:pic>
        <p:nvPicPr>
          <p:cNvPr id="4" name="Audio 3">
            <a:hlinkClick r:id="" action="ppaction://media"/>
          </p:cNvPr>
          <p:cNvPicPr>
            <a:picLocks noChangeAspect="1"/>
          </p:cNvPicPr>
          <p:nvPr>
            <a:audioFile r:link="rId1"/>
            <p:extLst>
              <p:ext uri="{DAA4B4D4-6D71-4841-9C94-3DE7FCFB9230}">
                <p14:media xmlns:p14="http://schemas.microsoft.com/office/powerpoint/2010/main" xmlns="" r:embed="rId4"/>
              </p:ext>
            </p:extLst>
          </p:nvPr>
        </p:nvPicPr>
        <p:blipFill>
          <a:blip r:embed="rId5" cstate="print"/>
          <a:stretch>
            <a:fillRect/>
          </a:stretch>
        </p:blipFill>
        <p:spPr>
          <a:xfrm>
            <a:off x="8382000" y="6096000"/>
            <a:ext cx="609600" cy="609600"/>
          </a:xfrm>
          <a:prstGeom prst="rect">
            <a:avLst/>
          </a:prstGeom>
        </p:spPr>
      </p:pic>
    </p:spTree>
    <p:extLst>
      <p:ext uri="{BB962C8B-B14F-4D97-AF65-F5344CB8AC3E}">
        <p14:creationId xmlns:p14="http://schemas.microsoft.com/office/powerpoint/2010/main" xmlns="" val="3229574513"/>
      </p:ext>
    </p:extLst>
  </p:cSld>
  <p:clrMapOvr>
    <a:masterClrMapping/>
  </p:clrMapOvr>
  <mc:AlternateContent xmlns:mc="http://schemas.openxmlformats.org/markup-compatibility/2006">
    <mc:Choice xmlns:p14="http://schemas.microsoft.com/office/powerpoint/2010/main" xmlns="" Requires="p14">
      <p:transition spd="slow" p14:dur="2000" advClick="0" advTm="45000"/>
    </mc:Choice>
    <mc:Fallback>
      <p:transition spd="slow" advClick="0" advTm="4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a:xfrm>
            <a:off x="442913" y="276225"/>
            <a:ext cx="8229600" cy="1143000"/>
          </a:xfrm>
        </p:spPr>
        <p:txBody>
          <a:bodyPr/>
          <a:lstStyle/>
          <a:p>
            <a:pPr algn="ctr" eaLnBrk="1" hangingPunct="1"/>
            <a:r>
              <a:rPr lang="en-US" sz="4000" b="1" smtClean="0">
                <a:latin typeface="Sabon" pitchFamily="18" charset="0"/>
                <a:ea typeface="ヒラギノ角ゴ Pro W3" charset="-128"/>
              </a:rPr>
              <a:t>SHA Documentation</a:t>
            </a:r>
            <a:endParaRPr lang="en-US" sz="4000" smtClean="0"/>
          </a:p>
        </p:txBody>
      </p:sp>
      <p:sp>
        <p:nvSpPr>
          <p:cNvPr id="38914" name="Content Placeholder 2"/>
          <p:cNvSpPr>
            <a:spLocks noGrp="1"/>
          </p:cNvSpPr>
          <p:nvPr>
            <p:ph idx="1"/>
          </p:nvPr>
        </p:nvSpPr>
        <p:spPr>
          <a:xfrm>
            <a:off x="384175" y="1608138"/>
            <a:ext cx="8567738" cy="5043487"/>
          </a:xfrm>
        </p:spPr>
        <p:txBody>
          <a:bodyPr/>
          <a:lstStyle/>
          <a:p>
            <a:pPr marL="0" indent="0" eaLnBrk="1" hangingPunct="1">
              <a:lnSpc>
                <a:spcPct val="90000"/>
              </a:lnSpc>
              <a:spcBef>
                <a:spcPct val="0"/>
              </a:spcBef>
              <a:spcAft>
                <a:spcPts val="600"/>
              </a:spcAft>
              <a:buClr>
                <a:schemeClr val="tx2"/>
              </a:buClr>
              <a:buFont typeface="Wingdings 2" pitchFamily="18" charset="2"/>
              <a:buNone/>
            </a:pPr>
            <a:r>
              <a:rPr lang="en-US" sz="2800" smtClean="0">
                <a:solidFill>
                  <a:schemeClr val="tx2"/>
                </a:solidFill>
                <a:latin typeface="Sabon" pitchFamily="18" charset="0"/>
                <a:ea typeface="ヒラギノ角ゴ Pro W3" charset="-128"/>
                <a:cs typeface="Calibri" pitchFamily="34" charset="0"/>
              </a:rPr>
              <a:t>The provider must:</a:t>
            </a:r>
          </a:p>
          <a:p>
            <a:pPr marL="0" indent="0" eaLnBrk="1" hangingPunct="1">
              <a:lnSpc>
                <a:spcPct val="90000"/>
              </a:lnSpc>
              <a:spcBef>
                <a:spcPct val="0"/>
              </a:spcBef>
              <a:spcAft>
                <a:spcPts val="600"/>
              </a:spcAft>
              <a:buClr>
                <a:schemeClr val="tx2"/>
              </a:buClr>
              <a:buFontTx/>
              <a:buChar char="•"/>
            </a:pPr>
            <a:r>
              <a:rPr lang="en-US" sz="2800" smtClean="0">
                <a:latin typeface="Sabon" pitchFamily="18" charset="0"/>
                <a:ea typeface="ヒラギノ角ゴ Pro W3" charset="-128"/>
                <a:cs typeface="Calibri" pitchFamily="34" charset="0"/>
              </a:rPr>
              <a:t>Sign, print his/her name, and date</a:t>
            </a:r>
            <a:endParaRPr lang="en-US" altLang="ja-JP" sz="2800" smtClean="0">
              <a:latin typeface="Sabon" pitchFamily="18" charset="0"/>
              <a:ea typeface="ヒラギノ角ゴ Pro W3" charset="-128"/>
              <a:cs typeface="Calibri" pitchFamily="34" charset="0"/>
            </a:endParaRPr>
          </a:p>
          <a:p>
            <a:pPr marL="0" indent="0" eaLnBrk="1" hangingPunct="1">
              <a:lnSpc>
                <a:spcPct val="90000"/>
              </a:lnSpc>
              <a:spcBef>
                <a:spcPct val="0"/>
              </a:spcBef>
              <a:spcAft>
                <a:spcPts val="600"/>
              </a:spcAft>
              <a:buClr>
                <a:schemeClr val="tx2"/>
              </a:buClr>
              <a:buFontTx/>
              <a:buChar char="•"/>
            </a:pPr>
            <a:r>
              <a:rPr lang="en-US" sz="2800" smtClean="0">
                <a:latin typeface="Sabon" pitchFamily="18" charset="0"/>
                <a:ea typeface="ヒラギノ角ゴ Pro W3" charset="-128"/>
                <a:cs typeface="Calibri" pitchFamily="34" charset="0"/>
              </a:rPr>
              <a:t>Document specific behavioral-risk topics and patient counseling, referral, anticipatory guidance, and follow-up provided</a:t>
            </a:r>
            <a:endParaRPr lang="en-US" altLang="ja-JP" sz="2800" smtClean="0">
              <a:latin typeface="Sabon" pitchFamily="18" charset="0"/>
              <a:ea typeface="ヒラギノ角ゴ Pro W3" charset="-128"/>
              <a:cs typeface="Calibri" pitchFamily="34" charset="0"/>
            </a:endParaRPr>
          </a:p>
          <a:p>
            <a:pPr marL="0" indent="0" eaLnBrk="1" hangingPunct="1">
              <a:lnSpc>
                <a:spcPct val="90000"/>
              </a:lnSpc>
              <a:spcBef>
                <a:spcPct val="0"/>
              </a:spcBef>
              <a:spcAft>
                <a:spcPts val="600"/>
              </a:spcAft>
              <a:buClr>
                <a:schemeClr val="tx2"/>
              </a:buClr>
              <a:buFontTx/>
              <a:buChar char="•"/>
            </a:pPr>
            <a:r>
              <a:rPr lang="en-US" sz="2800" smtClean="0">
                <a:latin typeface="Sabon" pitchFamily="18" charset="0"/>
                <a:ea typeface="ヒラギノ角ゴ Pro W3" charset="-128"/>
                <a:cs typeface="Calibri" pitchFamily="34" charset="0"/>
              </a:rPr>
              <a:t>Keep signed SHA in patient</a:t>
            </a:r>
            <a:r>
              <a:rPr lang="en-US" altLang="ja-JP" sz="2800" smtClean="0">
                <a:latin typeface="Sabon" pitchFamily="18" charset="0"/>
                <a:ea typeface="ヒラギノ角ゴ Pro W3" charset="-128"/>
                <a:cs typeface="Calibri" pitchFamily="34" charset="0"/>
              </a:rPr>
              <a:t>’s medical record</a:t>
            </a:r>
          </a:p>
          <a:p>
            <a:pPr marL="0" indent="0" eaLnBrk="1" hangingPunct="1">
              <a:lnSpc>
                <a:spcPct val="90000"/>
              </a:lnSpc>
              <a:spcBef>
                <a:spcPct val="0"/>
              </a:spcBef>
              <a:spcAft>
                <a:spcPts val="600"/>
              </a:spcAft>
              <a:buClr>
                <a:schemeClr val="tx2"/>
              </a:buClr>
              <a:buFontTx/>
              <a:buChar char="•"/>
            </a:pPr>
            <a:r>
              <a:rPr lang="en-US" sz="2800" smtClean="0">
                <a:latin typeface="Sabon" pitchFamily="18" charset="0"/>
                <a:ea typeface="ヒラギノ角ゴ Pro W3" charset="-128"/>
                <a:cs typeface="Calibri" pitchFamily="34" charset="0"/>
              </a:rPr>
              <a:t>Document SHA reviews and SHA refusals</a:t>
            </a:r>
          </a:p>
          <a:p>
            <a:pPr marL="0" indent="0" eaLnBrk="1" hangingPunct="1">
              <a:lnSpc>
                <a:spcPct val="90000"/>
              </a:lnSpc>
              <a:spcBef>
                <a:spcPct val="0"/>
              </a:spcBef>
              <a:spcAft>
                <a:spcPts val="600"/>
              </a:spcAft>
              <a:buClr>
                <a:schemeClr val="tx2"/>
              </a:buClr>
              <a:buFontTx/>
              <a:buChar char="•"/>
            </a:pPr>
            <a:endParaRPr lang="en-US" sz="2800" smtClean="0">
              <a:latin typeface="Sabon" pitchFamily="18" charset="0"/>
              <a:ea typeface="ヒラギノ角ゴ Pro W3" charset="-128"/>
              <a:cs typeface="Calibri" pitchFamily="34" charset="0"/>
            </a:endParaRPr>
          </a:p>
          <a:p>
            <a:pPr marL="0" indent="0" eaLnBrk="1" hangingPunct="1">
              <a:lnSpc>
                <a:spcPct val="80000"/>
              </a:lnSpc>
            </a:pPr>
            <a:endParaRPr lang="en-US" sz="700" smtClean="0">
              <a:ea typeface="ヒラギノ角ゴ Pro W3" charset="-128"/>
              <a:cs typeface="Calibri" pitchFamily="34" charset="0"/>
            </a:endParaRPr>
          </a:p>
        </p:txBody>
      </p:sp>
      <p:sp>
        <p:nvSpPr>
          <p:cNvPr id="2" name="Slide Number Placeholder 1"/>
          <p:cNvSpPr>
            <a:spLocks noGrp="1"/>
          </p:cNvSpPr>
          <p:nvPr>
            <p:ph type="sldNum" sz="quarter" idx="12"/>
          </p:nvPr>
        </p:nvSpPr>
        <p:spPr/>
        <p:txBody>
          <a:bodyPr/>
          <a:lstStyle/>
          <a:p>
            <a:pPr>
              <a:defRPr/>
            </a:pPr>
            <a:fld id="{8F76FEBF-E4BC-49DE-80F3-8F9CDEDDEFC6}" type="slidenum">
              <a:rPr lang="en-US" smtClean="0"/>
              <a:pPr>
                <a:defRPr/>
              </a:pPr>
              <a:t>16</a:t>
            </a:fld>
            <a:endParaRPr lang="en-US"/>
          </a:p>
        </p:txBody>
      </p:sp>
      <p:pic>
        <p:nvPicPr>
          <p:cNvPr id="5" name="Audio 4">
            <a:hlinkClick r:id="" action="ppaction://media"/>
          </p:cNvPr>
          <p:cNvPicPr>
            <a:picLocks noChangeAspect="1"/>
          </p:cNvPicPr>
          <p:nvPr>
            <a:audioFile r:link="rId1"/>
            <p:extLst>
              <p:ext uri="{DAA4B4D4-6D71-4841-9C94-3DE7FCFB9230}">
                <p14:media xmlns:p14="http://schemas.microsoft.com/office/powerpoint/2010/main" xmlns="" r:embed="rId4"/>
              </p:ext>
            </p:extLst>
          </p:nvPr>
        </p:nvPicPr>
        <p:blipFill>
          <a:blip r:embed="rId5" cstate="print"/>
          <a:stretch>
            <a:fillRect/>
          </a:stretch>
        </p:blipFill>
        <p:spPr>
          <a:xfrm>
            <a:off x="8382000" y="6096000"/>
            <a:ext cx="609600" cy="609600"/>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2000" advClick="0" advTm="39000"/>
    </mc:Choice>
    <mc:Fallback>
      <p:transition spd="slow" advClick="0" advTm="39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p:cNvSpPr>
          <p:nvPr>
            <p:ph type="title"/>
          </p:nvPr>
        </p:nvSpPr>
        <p:spPr/>
        <p:txBody>
          <a:bodyPr/>
          <a:lstStyle/>
          <a:p>
            <a:pPr algn="ctr"/>
            <a:r>
              <a:rPr lang="en-US" sz="4400" b="1" smtClean="0">
                <a:latin typeface="Sabon" pitchFamily="18" charset="0"/>
                <a:ea typeface="ヒラギノ角ゴ Pro W3" charset="-128"/>
              </a:rPr>
              <a:t>SHA Refusal Documentation</a:t>
            </a:r>
          </a:p>
        </p:txBody>
      </p:sp>
      <p:sp>
        <p:nvSpPr>
          <p:cNvPr id="40962" name="Rectangle 3"/>
          <p:cNvSpPr>
            <a:spLocks noGrp="1"/>
          </p:cNvSpPr>
          <p:nvPr>
            <p:ph type="body" idx="1"/>
          </p:nvPr>
        </p:nvSpPr>
        <p:spPr/>
        <p:txBody>
          <a:bodyPr/>
          <a:lstStyle/>
          <a:p>
            <a:pPr eaLnBrk="1" hangingPunct="1">
              <a:lnSpc>
                <a:spcPct val="90000"/>
              </a:lnSpc>
              <a:spcBef>
                <a:spcPct val="0"/>
              </a:spcBef>
              <a:spcAft>
                <a:spcPts val="600"/>
              </a:spcAft>
              <a:buClr>
                <a:schemeClr val="tx2"/>
              </a:buClr>
              <a:buFontTx/>
              <a:buChar char="•"/>
            </a:pPr>
            <a:r>
              <a:rPr lang="en-US" sz="2800" dirty="0" smtClean="0">
                <a:latin typeface="Sabon" pitchFamily="18" charset="0"/>
                <a:ea typeface="ヒラギノ角ゴ Pro W3" charset="-128"/>
                <a:cs typeface="Calibri" pitchFamily="34" charset="0"/>
              </a:rPr>
              <a:t>Document refusal on the SHA and keep in the patient's medical record</a:t>
            </a:r>
          </a:p>
          <a:p>
            <a:pPr eaLnBrk="1" hangingPunct="1">
              <a:lnSpc>
                <a:spcPct val="90000"/>
              </a:lnSpc>
              <a:spcBef>
                <a:spcPct val="0"/>
              </a:spcBef>
              <a:spcAft>
                <a:spcPts val="600"/>
              </a:spcAft>
              <a:buClr>
                <a:schemeClr val="tx2"/>
              </a:buClr>
              <a:buFontTx/>
              <a:buChar char="•"/>
            </a:pPr>
            <a:r>
              <a:rPr lang="en-US" sz="2800" dirty="0" smtClean="0">
                <a:latin typeface="Sabon" pitchFamily="18" charset="0"/>
                <a:ea typeface="ヒラギノ角ゴ Pro W3" charset="-128"/>
                <a:cs typeface="Calibri" pitchFamily="34" charset="0"/>
              </a:rPr>
              <a:t>Check box </a:t>
            </a:r>
            <a:r>
              <a:rPr lang="en-US" altLang="ja-JP" sz="2800" dirty="0" smtClean="0">
                <a:latin typeface="Sabon" pitchFamily="18" charset="0"/>
                <a:ea typeface="ヒラギノ角ゴ Pro W3" charset="-128"/>
                <a:cs typeface="Calibri" pitchFamily="34" charset="0"/>
              </a:rPr>
              <a:t>“Patient Declined the SHA”</a:t>
            </a:r>
          </a:p>
          <a:p>
            <a:pPr eaLnBrk="1" hangingPunct="1">
              <a:lnSpc>
                <a:spcPct val="90000"/>
              </a:lnSpc>
              <a:spcBef>
                <a:spcPct val="0"/>
              </a:spcBef>
              <a:spcAft>
                <a:spcPts val="600"/>
              </a:spcAft>
              <a:buClr>
                <a:schemeClr val="tx2"/>
              </a:buClr>
              <a:buFontTx/>
              <a:buChar char="•"/>
            </a:pPr>
            <a:r>
              <a:rPr lang="en-US" sz="2800" dirty="0" smtClean="0">
                <a:solidFill>
                  <a:srgbClr val="000000"/>
                </a:solidFill>
                <a:latin typeface="Sabon" pitchFamily="18" charset="0"/>
                <a:ea typeface="ヒラギノ角ゴ Pro W3" charset="-128"/>
                <a:cs typeface="Calibri" pitchFamily="34" charset="0"/>
              </a:rPr>
              <a:t>Provider must sign</a:t>
            </a:r>
            <a:r>
              <a:rPr lang="en-US" sz="2800" dirty="0" smtClean="0">
                <a:latin typeface="Sabon" pitchFamily="18" charset="0"/>
                <a:ea typeface="ヒラギノ角ゴ Pro W3" charset="-128"/>
                <a:cs typeface="Calibri" pitchFamily="34" charset="0"/>
              </a:rPr>
              <a:t>, print name, and date the back page of form</a:t>
            </a:r>
          </a:p>
          <a:p>
            <a:endParaRPr lang="en-US" sz="2800" dirty="0" smtClean="0">
              <a:ea typeface="ヒラギノ角ゴ Pro W3" charset="-128"/>
              <a:cs typeface="Calibri" pitchFamily="34" charset="0"/>
            </a:endParaRPr>
          </a:p>
        </p:txBody>
      </p:sp>
      <p:sp>
        <p:nvSpPr>
          <p:cNvPr id="2" name="Slide Number Placeholder 1"/>
          <p:cNvSpPr>
            <a:spLocks noGrp="1"/>
          </p:cNvSpPr>
          <p:nvPr>
            <p:ph type="sldNum" sz="quarter" idx="12"/>
          </p:nvPr>
        </p:nvSpPr>
        <p:spPr/>
        <p:txBody>
          <a:bodyPr/>
          <a:lstStyle/>
          <a:p>
            <a:pPr>
              <a:defRPr/>
            </a:pPr>
            <a:fld id="{8F76FEBF-E4BC-49DE-80F3-8F9CDEDDEFC6}" type="slidenum">
              <a:rPr lang="en-US" smtClean="0"/>
              <a:pPr>
                <a:defRPr/>
              </a:pPr>
              <a:t>17</a:t>
            </a:fld>
            <a:endParaRPr lang="en-US"/>
          </a:p>
        </p:txBody>
      </p:sp>
      <p:pic>
        <p:nvPicPr>
          <p:cNvPr id="4" name="Audio 3">
            <a:hlinkClick r:id="" action="ppaction://media"/>
          </p:cNvPr>
          <p:cNvPicPr>
            <a:picLocks noChangeAspect="1"/>
          </p:cNvPicPr>
          <p:nvPr>
            <a:audioFile r:link="rId1"/>
            <p:extLst>
              <p:ext uri="{DAA4B4D4-6D71-4841-9C94-3DE7FCFB9230}">
                <p14:media xmlns:p14="http://schemas.microsoft.com/office/powerpoint/2010/main" xmlns="" r:embed="rId4"/>
              </p:ext>
            </p:extLst>
          </p:nvPr>
        </p:nvPicPr>
        <p:blipFill>
          <a:blip r:embed="rId5" cstate="print"/>
          <a:stretch>
            <a:fillRect/>
          </a:stretch>
        </p:blipFill>
        <p:spPr>
          <a:xfrm>
            <a:off x="8382000" y="6096000"/>
            <a:ext cx="609600" cy="609600"/>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2000" advClick="0" advTm="15000"/>
    </mc:Choice>
    <mc:Fallback>
      <p:transition spd="slow" advClick="0" advTm="1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p:nvPr>
        </p:nvSpPr>
        <p:spPr>
          <a:xfrm>
            <a:off x="471488" y="217488"/>
            <a:ext cx="8229600" cy="1143000"/>
          </a:xfrm>
        </p:spPr>
        <p:txBody>
          <a:bodyPr/>
          <a:lstStyle/>
          <a:p>
            <a:pPr algn="ctr" eaLnBrk="1" hangingPunct="1"/>
            <a:r>
              <a:rPr lang="en-US" sz="4000" b="1" smtClean="0">
                <a:latin typeface="Sabon" pitchFamily="18" charset="0"/>
                <a:ea typeface="ヒラギノ角ゴ Pro W3" charset="-128"/>
              </a:rPr>
              <a:t>Document HEDIS Measures</a:t>
            </a:r>
            <a:endParaRPr lang="en-US" sz="4000" smtClean="0"/>
          </a:p>
        </p:txBody>
      </p:sp>
      <p:sp>
        <p:nvSpPr>
          <p:cNvPr id="3" name="Content Placeholder 2"/>
          <p:cNvSpPr>
            <a:spLocks noGrp="1"/>
          </p:cNvSpPr>
          <p:nvPr>
            <p:ph idx="1"/>
          </p:nvPr>
        </p:nvSpPr>
        <p:spPr>
          <a:xfrm>
            <a:off x="427038" y="1430338"/>
            <a:ext cx="8599487" cy="5118100"/>
          </a:xfrm>
        </p:spPr>
        <p:txBody>
          <a:bodyPr>
            <a:normAutofit fontScale="25000" lnSpcReduction="20000"/>
          </a:bodyPr>
          <a:lstStyle/>
          <a:p>
            <a:pPr marL="0" indent="0" eaLnBrk="1" fontAlgn="auto" hangingPunct="1">
              <a:lnSpc>
                <a:spcPct val="110000"/>
              </a:lnSpc>
              <a:spcBef>
                <a:spcPts val="0"/>
              </a:spcBef>
              <a:spcAft>
                <a:spcPts val="600"/>
              </a:spcAft>
              <a:buClr>
                <a:schemeClr val="accent3"/>
              </a:buClr>
              <a:buFont typeface="Wingdings 2"/>
              <a:buNone/>
              <a:defRPr/>
            </a:pPr>
            <a:r>
              <a:rPr lang="en-US" sz="8800" dirty="0" smtClean="0">
                <a:latin typeface="Sabon" pitchFamily="18" charset="0"/>
                <a:ea typeface="ヒラギノ角ゴ Pro W3" charset="0"/>
                <a:cs typeface="ヒラギノ角ゴ Pro W3" charset="0"/>
              </a:rPr>
              <a:t>The </a:t>
            </a:r>
            <a:r>
              <a:rPr lang="en-US" sz="8800" dirty="0">
                <a:latin typeface="Sabon" pitchFamily="18" charset="0"/>
                <a:ea typeface="ヒラギノ角ゴ Pro W3" charset="0"/>
                <a:cs typeface="ヒラギノ角ゴ Pro W3" charset="0"/>
              </a:rPr>
              <a:t>SHA is an additional document to provide evidence of certain Healthcare Effectiveness Data and Information Set (HEDIS) measures that require patient counseling, referral, the provision of anticipatory guidance, and follow-up, as appropriate.</a:t>
            </a:r>
          </a:p>
          <a:p>
            <a:pPr lvl="2" indent="0" eaLnBrk="1" fontAlgn="auto" hangingPunct="1">
              <a:lnSpc>
                <a:spcPct val="110000"/>
              </a:lnSpc>
              <a:spcBef>
                <a:spcPts val="0"/>
              </a:spcBef>
              <a:spcAft>
                <a:spcPts val="600"/>
              </a:spcAft>
              <a:buFont typeface="Wingdings 2"/>
              <a:buNone/>
              <a:defRPr/>
            </a:pPr>
            <a:endParaRPr lang="en-US" sz="5000" b="1" dirty="0">
              <a:latin typeface="Sabon" pitchFamily="18" charset="0"/>
              <a:ea typeface="ヒラギノ角ゴ Pro W3" charset="0"/>
            </a:endParaRPr>
          </a:p>
          <a:p>
            <a:pPr lvl="2" indent="0" eaLnBrk="1" fontAlgn="auto" hangingPunct="1">
              <a:lnSpc>
                <a:spcPct val="110000"/>
              </a:lnSpc>
              <a:spcBef>
                <a:spcPts val="0"/>
              </a:spcBef>
              <a:spcAft>
                <a:spcPts val="600"/>
              </a:spcAft>
              <a:buFont typeface="Wingdings 2"/>
              <a:buNone/>
              <a:defRPr/>
            </a:pPr>
            <a:r>
              <a:rPr lang="en-US" sz="7200" b="1" dirty="0">
                <a:solidFill>
                  <a:schemeClr val="tx2"/>
                </a:solidFill>
                <a:latin typeface="Sabon" pitchFamily="18" charset="0"/>
                <a:ea typeface="ヒラギノ角ゴ Pro W3" charset="0"/>
              </a:rPr>
              <a:t>Age 0-15 months</a:t>
            </a:r>
          </a:p>
          <a:p>
            <a:pPr marL="1657350" lvl="1" indent="-246888" eaLnBrk="1" fontAlgn="auto" hangingPunct="1">
              <a:lnSpc>
                <a:spcPct val="110000"/>
              </a:lnSpc>
              <a:spcBef>
                <a:spcPts val="0"/>
              </a:spcBef>
              <a:spcAft>
                <a:spcPts val="600"/>
              </a:spcAft>
              <a:buClr>
                <a:schemeClr val="tx2"/>
              </a:buClr>
              <a:buFont typeface="Arial" charset="0"/>
              <a:buChar char="•"/>
              <a:defRPr/>
            </a:pPr>
            <a:r>
              <a:rPr lang="en-US" sz="7200" dirty="0">
                <a:latin typeface="Sabon" pitchFamily="18" charset="0"/>
                <a:ea typeface="ヒラギノ角ゴ Pro W3" charset="0"/>
              </a:rPr>
              <a:t>Well child visits ages 0-15 months – Health Education/Anticipatory Guidance</a:t>
            </a:r>
          </a:p>
          <a:p>
            <a:pPr lvl="2" indent="0" eaLnBrk="1" fontAlgn="auto" hangingPunct="1">
              <a:lnSpc>
                <a:spcPct val="110000"/>
              </a:lnSpc>
              <a:spcBef>
                <a:spcPts val="0"/>
              </a:spcBef>
              <a:spcAft>
                <a:spcPts val="600"/>
              </a:spcAft>
              <a:buClr>
                <a:schemeClr val="tx2"/>
              </a:buClr>
              <a:buFont typeface="Wingdings 2"/>
              <a:buNone/>
              <a:defRPr/>
            </a:pPr>
            <a:r>
              <a:rPr lang="en-US" sz="7200" b="1" dirty="0">
                <a:solidFill>
                  <a:schemeClr val="tx2"/>
                </a:solidFill>
                <a:latin typeface="Sabon" pitchFamily="18" charset="0"/>
                <a:ea typeface="ヒラギノ角ゴ Pro W3" charset="0"/>
              </a:rPr>
              <a:t>Age 3-17 years</a:t>
            </a:r>
          </a:p>
          <a:p>
            <a:pPr marL="1657350" lvl="1" indent="-246888" eaLnBrk="1" fontAlgn="auto" hangingPunct="1">
              <a:lnSpc>
                <a:spcPct val="110000"/>
              </a:lnSpc>
              <a:spcBef>
                <a:spcPts val="0"/>
              </a:spcBef>
              <a:spcAft>
                <a:spcPts val="600"/>
              </a:spcAft>
              <a:buClr>
                <a:schemeClr val="tx2"/>
              </a:buClr>
              <a:buFont typeface="Arial" charset="0"/>
              <a:buChar char="•"/>
              <a:defRPr/>
            </a:pPr>
            <a:r>
              <a:rPr lang="en-US" sz="7200" dirty="0">
                <a:latin typeface="Sabon" pitchFamily="18" charset="0"/>
                <a:ea typeface="ヒラギノ角ゴ Pro W3" charset="0"/>
              </a:rPr>
              <a:t>Weight assessment and counseling for nutrition and physical activity</a:t>
            </a:r>
          </a:p>
          <a:p>
            <a:pPr lvl="2" indent="0" eaLnBrk="1" fontAlgn="auto" hangingPunct="1">
              <a:lnSpc>
                <a:spcPct val="110000"/>
              </a:lnSpc>
              <a:spcBef>
                <a:spcPts val="0"/>
              </a:spcBef>
              <a:spcAft>
                <a:spcPts val="600"/>
              </a:spcAft>
              <a:buClr>
                <a:schemeClr val="tx2"/>
              </a:buClr>
              <a:buFont typeface="Wingdings 2"/>
              <a:buNone/>
              <a:defRPr/>
            </a:pPr>
            <a:r>
              <a:rPr lang="en-US" sz="7200" b="1" dirty="0">
                <a:solidFill>
                  <a:schemeClr val="tx2"/>
                </a:solidFill>
                <a:latin typeface="Sabon" pitchFamily="18" charset="0"/>
                <a:ea typeface="ヒラギノ角ゴ Pro W3" charset="0"/>
              </a:rPr>
              <a:t>Age 12-21 years</a:t>
            </a:r>
          </a:p>
          <a:p>
            <a:pPr marL="1657350" lvl="1" indent="-246888" eaLnBrk="1" fontAlgn="auto" hangingPunct="1">
              <a:lnSpc>
                <a:spcPct val="110000"/>
              </a:lnSpc>
              <a:spcBef>
                <a:spcPts val="0"/>
              </a:spcBef>
              <a:spcAft>
                <a:spcPts val="600"/>
              </a:spcAft>
              <a:buClr>
                <a:schemeClr val="tx2"/>
              </a:buClr>
              <a:buFont typeface="Arial" charset="0"/>
              <a:buChar char="•"/>
              <a:defRPr/>
            </a:pPr>
            <a:r>
              <a:rPr lang="en-US" sz="7200" dirty="0">
                <a:latin typeface="Sabon" pitchFamily="18" charset="0"/>
                <a:ea typeface="ヒラギノ角ゴ Pro W3" charset="0"/>
              </a:rPr>
              <a:t>Adolescent well care – Health Education/Anticipatory Guidance</a:t>
            </a:r>
          </a:p>
          <a:p>
            <a:pPr marL="1657350" lvl="1" indent="-246888" eaLnBrk="1" fontAlgn="auto" hangingPunct="1">
              <a:lnSpc>
                <a:spcPct val="110000"/>
              </a:lnSpc>
              <a:spcBef>
                <a:spcPts val="0"/>
              </a:spcBef>
              <a:spcAft>
                <a:spcPts val="600"/>
              </a:spcAft>
              <a:buClr>
                <a:schemeClr val="tx2"/>
              </a:buClr>
              <a:buFont typeface="Arial" charset="0"/>
              <a:buChar char="•"/>
              <a:defRPr/>
            </a:pPr>
            <a:r>
              <a:rPr lang="en-US" sz="7200" dirty="0">
                <a:latin typeface="Sabon" pitchFamily="18" charset="0"/>
                <a:ea typeface="ヒラギノ角ゴ Pro W3" charset="0"/>
              </a:rPr>
              <a:t>Chlamydia screening</a:t>
            </a:r>
          </a:p>
          <a:p>
            <a:pPr marL="1657350" lvl="1" indent="-246888" eaLnBrk="1" fontAlgn="auto" hangingPunct="1">
              <a:lnSpc>
                <a:spcPct val="110000"/>
              </a:lnSpc>
              <a:spcBef>
                <a:spcPts val="0"/>
              </a:spcBef>
              <a:spcAft>
                <a:spcPts val="600"/>
              </a:spcAft>
              <a:buClr>
                <a:schemeClr val="tx2"/>
              </a:buClr>
              <a:buFont typeface="Arial" charset="0"/>
              <a:buChar char="•"/>
              <a:defRPr/>
            </a:pPr>
            <a:r>
              <a:rPr lang="en-US" sz="7200" dirty="0">
                <a:latin typeface="Sabon" pitchFamily="18" charset="0"/>
                <a:ea typeface="ヒラギノ角ゴ Pro W3" charset="0"/>
              </a:rPr>
              <a:t>HPV vaccination</a:t>
            </a:r>
          </a:p>
          <a:p>
            <a:pPr marL="1657350" lvl="1" indent="-246888" eaLnBrk="1" fontAlgn="auto" hangingPunct="1">
              <a:lnSpc>
                <a:spcPct val="110000"/>
              </a:lnSpc>
              <a:spcBef>
                <a:spcPts val="0"/>
              </a:spcBef>
              <a:spcAft>
                <a:spcPts val="600"/>
              </a:spcAft>
              <a:buClr>
                <a:schemeClr val="tx2"/>
              </a:buClr>
              <a:buFont typeface="Arial" charset="0"/>
              <a:buChar char="•"/>
              <a:defRPr/>
            </a:pPr>
            <a:r>
              <a:rPr lang="en-US" sz="7200" dirty="0">
                <a:latin typeface="Sabon" pitchFamily="18" charset="0"/>
                <a:ea typeface="ヒラギノ角ゴ Pro W3" charset="0"/>
              </a:rPr>
              <a:t>Prenatal care if pregnant (</a:t>
            </a:r>
            <a:r>
              <a:rPr lang="en-US" sz="7200" dirty="0" smtClean="0">
                <a:latin typeface="Sabon" pitchFamily="18" charset="0"/>
                <a:ea typeface="ヒラギノ角ゴ Pro W3" charset="0"/>
              </a:rPr>
              <a:t>applies </a:t>
            </a:r>
            <a:r>
              <a:rPr lang="en-US" sz="7200" dirty="0">
                <a:latin typeface="Sabon" pitchFamily="18" charset="0"/>
                <a:ea typeface="ヒラギノ角ゴ Pro W3" charset="0"/>
              </a:rPr>
              <a:t>at any age)</a:t>
            </a:r>
          </a:p>
          <a:p>
            <a:pPr marL="1657350" lvl="1" indent="-246888" eaLnBrk="1" fontAlgn="auto" hangingPunct="1">
              <a:lnSpc>
                <a:spcPct val="110000"/>
              </a:lnSpc>
              <a:spcBef>
                <a:spcPts val="0"/>
              </a:spcBef>
              <a:spcAft>
                <a:spcPts val="600"/>
              </a:spcAft>
              <a:buClr>
                <a:schemeClr val="tx2"/>
              </a:buClr>
              <a:buFont typeface="Arial" charset="0"/>
              <a:buChar char="•"/>
              <a:defRPr/>
            </a:pPr>
            <a:r>
              <a:rPr lang="en-US" sz="7200" dirty="0">
                <a:latin typeface="Sabon" pitchFamily="18" charset="0"/>
                <a:ea typeface="ヒラギノ角ゴ Pro W3" charset="0"/>
              </a:rPr>
              <a:t>Postpartum care (if appropriate)</a:t>
            </a:r>
          </a:p>
          <a:p>
            <a:pPr marL="0" indent="0" eaLnBrk="1" fontAlgn="auto" hangingPunct="1">
              <a:spcAft>
                <a:spcPts val="0"/>
              </a:spcAft>
              <a:buClr>
                <a:schemeClr val="accent3"/>
              </a:buClr>
              <a:buFont typeface="Wingdings 2"/>
              <a:buNone/>
              <a:defRPr/>
            </a:pPr>
            <a:endParaRPr lang="en-US" dirty="0"/>
          </a:p>
        </p:txBody>
      </p:sp>
      <p:sp>
        <p:nvSpPr>
          <p:cNvPr id="2" name="Slide Number Placeholder 1"/>
          <p:cNvSpPr>
            <a:spLocks noGrp="1"/>
          </p:cNvSpPr>
          <p:nvPr>
            <p:ph type="sldNum" sz="quarter" idx="12"/>
          </p:nvPr>
        </p:nvSpPr>
        <p:spPr/>
        <p:txBody>
          <a:bodyPr/>
          <a:lstStyle/>
          <a:p>
            <a:pPr>
              <a:defRPr/>
            </a:pPr>
            <a:fld id="{8F76FEBF-E4BC-49DE-80F3-8F9CDEDDEFC6}" type="slidenum">
              <a:rPr lang="en-US" smtClean="0"/>
              <a:pPr>
                <a:defRPr/>
              </a:pPr>
              <a:t>18</a:t>
            </a:fld>
            <a:endParaRPr lang="en-US"/>
          </a:p>
        </p:txBody>
      </p:sp>
      <p:pic>
        <p:nvPicPr>
          <p:cNvPr id="4" name="Audio 3">
            <a:hlinkClick r:id="" action="ppaction://media"/>
          </p:cNvPr>
          <p:cNvPicPr>
            <a:picLocks noChangeAspect="1"/>
          </p:cNvPicPr>
          <p:nvPr>
            <a:audioFile r:link="rId1"/>
            <p:extLst>
              <p:ext uri="{DAA4B4D4-6D71-4841-9C94-3DE7FCFB9230}">
                <p14:media xmlns:p14="http://schemas.microsoft.com/office/powerpoint/2010/main" xmlns="" r:embed="rId4"/>
              </p:ext>
            </p:extLst>
          </p:nvPr>
        </p:nvPicPr>
        <p:blipFill>
          <a:blip r:embed="rId5" cstate="print"/>
          <a:stretch>
            <a:fillRect/>
          </a:stretch>
        </p:blipFill>
        <p:spPr>
          <a:xfrm>
            <a:off x="8382000" y="6096000"/>
            <a:ext cx="609600" cy="609600"/>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2000" advClick="0" advTm="57000"/>
    </mc:Choice>
    <mc:Fallback>
      <p:transition spd="slow" advClick="0" advTm="57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a:xfrm>
            <a:off x="457200" y="365125"/>
            <a:ext cx="8229600" cy="1143000"/>
          </a:xfrm>
        </p:spPr>
        <p:txBody>
          <a:bodyPr/>
          <a:lstStyle/>
          <a:p>
            <a:pPr algn="ctr" eaLnBrk="1" hangingPunct="1"/>
            <a:r>
              <a:rPr lang="en-US" sz="4000" b="1" smtClean="0">
                <a:latin typeface="Sabon" pitchFamily="18" charset="0"/>
                <a:ea typeface="ヒラギノ角ゴ Pro W3" charset="-128"/>
              </a:rPr>
              <a:t>Document HEDIS Measures</a:t>
            </a:r>
            <a:endParaRPr lang="en-US" sz="4000" smtClean="0"/>
          </a:p>
        </p:txBody>
      </p:sp>
      <p:sp>
        <p:nvSpPr>
          <p:cNvPr id="3" name="Content Placeholder 2"/>
          <p:cNvSpPr>
            <a:spLocks noGrp="1"/>
          </p:cNvSpPr>
          <p:nvPr>
            <p:ph idx="1"/>
          </p:nvPr>
        </p:nvSpPr>
        <p:spPr/>
        <p:txBody>
          <a:bodyPr>
            <a:normAutofit/>
          </a:bodyPr>
          <a:lstStyle/>
          <a:p>
            <a:pPr lvl="2" indent="0" eaLnBrk="1" fontAlgn="auto" hangingPunct="1">
              <a:lnSpc>
                <a:spcPct val="90000"/>
              </a:lnSpc>
              <a:spcBef>
                <a:spcPts val="0"/>
              </a:spcBef>
              <a:spcAft>
                <a:spcPts val="600"/>
              </a:spcAft>
              <a:buClr>
                <a:schemeClr val="tx2"/>
              </a:buClr>
              <a:buFont typeface="Wingdings 2"/>
              <a:buNone/>
              <a:defRPr/>
            </a:pPr>
            <a:r>
              <a:rPr lang="en-US" sz="2400" b="1" dirty="0">
                <a:solidFill>
                  <a:schemeClr val="tx2"/>
                </a:solidFill>
                <a:latin typeface="Sabon" pitchFamily="18" charset="0"/>
                <a:ea typeface="Calibri" charset="0"/>
                <a:cs typeface="Times New Roman" charset="0"/>
              </a:rPr>
              <a:t>Adults</a:t>
            </a:r>
            <a:endParaRPr lang="en-US" sz="2400" dirty="0">
              <a:solidFill>
                <a:schemeClr val="tx2"/>
              </a:solidFill>
              <a:latin typeface="Sabon" pitchFamily="18" charset="0"/>
              <a:ea typeface="Calibri" charset="0"/>
              <a:cs typeface="Times New Roman" charset="0"/>
            </a:endParaRPr>
          </a:p>
          <a:p>
            <a:pPr marL="1657350" lvl="1" indent="-246888" eaLnBrk="1" fontAlgn="auto" hangingPunct="1">
              <a:lnSpc>
                <a:spcPct val="90000"/>
              </a:lnSpc>
              <a:spcBef>
                <a:spcPts val="0"/>
              </a:spcBef>
              <a:spcAft>
                <a:spcPts val="600"/>
              </a:spcAft>
              <a:buClr>
                <a:schemeClr val="tx2"/>
              </a:buClr>
              <a:buFont typeface="Arial" charset="0"/>
              <a:buChar char="•"/>
              <a:defRPr/>
            </a:pPr>
            <a:r>
              <a:rPr lang="en-US" dirty="0">
                <a:solidFill>
                  <a:srgbClr val="000000"/>
                </a:solidFill>
                <a:latin typeface="Sabon" pitchFamily="18" charset="0"/>
                <a:ea typeface="Calibri" charset="0"/>
                <a:cs typeface="Times New Roman" charset="0"/>
              </a:rPr>
              <a:t>Chlamydia screening</a:t>
            </a:r>
          </a:p>
          <a:p>
            <a:pPr marL="1657350" lvl="1" indent="-246888" eaLnBrk="1" fontAlgn="auto" hangingPunct="1">
              <a:lnSpc>
                <a:spcPct val="90000"/>
              </a:lnSpc>
              <a:spcBef>
                <a:spcPts val="0"/>
              </a:spcBef>
              <a:spcAft>
                <a:spcPts val="600"/>
              </a:spcAft>
              <a:buClr>
                <a:schemeClr val="tx2"/>
              </a:buClr>
              <a:buFont typeface="Arial" charset="0"/>
              <a:buChar char="•"/>
              <a:defRPr/>
            </a:pPr>
            <a:r>
              <a:rPr lang="en-US" dirty="0">
                <a:latin typeface="Sabon" pitchFamily="18" charset="0"/>
                <a:ea typeface="Calibri" charset="0"/>
                <a:cs typeface="Times New Roman" charset="0"/>
              </a:rPr>
              <a:t>Prenatal care if pregnant</a:t>
            </a:r>
          </a:p>
          <a:p>
            <a:pPr marL="1876425" lvl="4" indent="-285750" eaLnBrk="1" fontAlgn="auto" hangingPunct="1">
              <a:lnSpc>
                <a:spcPct val="90000"/>
              </a:lnSpc>
              <a:spcBef>
                <a:spcPts val="0"/>
              </a:spcBef>
              <a:spcAft>
                <a:spcPts val="600"/>
              </a:spcAft>
              <a:buClr>
                <a:schemeClr val="tx2"/>
              </a:buClr>
              <a:buFont typeface="Wingdings" charset="0"/>
              <a:buChar char="§"/>
              <a:defRPr/>
            </a:pPr>
            <a:r>
              <a:rPr lang="en-US" sz="2400" dirty="0">
                <a:latin typeface="Sabon" pitchFamily="18" charset="0"/>
                <a:ea typeface="Calibri" charset="0"/>
                <a:cs typeface="Times New Roman" charset="0"/>
              </a:rPr>
              <a:t>Notify Health Plan of all pregnancies by using the pregnancy notification form (as appropriate)</a:t>
            </a:r>
          </a:p>
          <a:p>
            <a:pPr marL="1876425" lvl="4" indent="-285750" eaLnBrk="1" fontAlgn="auto" hangingPunct="1">
              <a:lnSpc>
                <a:spcPct val="90000"/>
              </a:lnSpc>
              <a:spcBef>
                <a:spcPts val="0"/>
              </a:spcBef>
              <a:spcAft>
                <a:spcPts val="600"/>
              </a:spcAft>
              <a:buClr>
                <a:schemeClr val="tx2"/>
              </a:buClr>
              <a:buFont typeface="Wingdings" charset="0"/>
              <a:buChar char="§"/>
              <a:defRPr/>
            </a:pPr>
            <a:r>
              <a:rPr lang="en-US" sz="2400" dirty="0">
                <a:latin typeface="Sabon" pitchFamily="18" charset="0"/>
                <a:ea typeface="Calibri" charset="0"/>
                <a:cs typeface="Times New Roman" charset="0"/>
              </a:rPr>
              <a:t>Postpartum care (if appropriate)</a:t>
            </a:r>
          </a:p>
          <a:p>
            <a:pPr lvl="2" indent="0" eaLnBrk="1" fontAlgn="auto" hangingPunct="1">
              <a:lnSpc>
                <a:spcPct val="90000"/>
              </a:lnSpc>
              <a:spcBef>
                <a:spcPts val="0"/>
              </a:spcBef>
              <a:spcAft>
                <a:spcPts val="600"/>
              </a:spcAft>
              <a:buClr>
                <a:schemeClr val="tx2"/>
              </a:buClr>
              <a:buFont typeface="Wingdings 2"/>
              <a:buNone/>
              <a:defRPr/>
            </a:pPr>
            <a:r>
              <a:rPr lang="en-US" sz="2400" b="1" dirty="0">
                <a:solidFill>
                  <a:schemeClr val="tx2"/>
                </a:solidFill>
                <a:latin typeface="Sabon" pitchFamily="18" charset="0"/>
                <a:ea typeface="Calibri" charset="0"/>
                <a:cs typeface="Times New Roman" charset="0"/>
              </a:rPr>
              <a:t>Seniors</a:t>
            </a:r>
          </a:p>
          <a:p>
            <a:pPr marL="1657350" lvl="1" indent="-246888" eaLnBrk="1" fontAlgn="auto" hangingPunct="1">
              <a:lnSpc>
                <a:spcPct val="90000"/>
              </a:lnSpc>
              <a:spcBef>
                <a:spcPts val="0"/>
              </a:spcBef>
              <a:spcAft>
                <a:spcPts val="600"/>
              </a:spcAft>
              <a:buClr>
                <a:schemeClr val="tx2"/>
              </a:buClr>
              <a:buFont typeface="Arial" charset="0"/>
              <a:buChar char="•"/>
              <a:defRPr/>
            </a:pPr>
            <a:r>
              <a:rPr lang="en-US" dirty="0">
                <a:solidFill>
                  <a:srgbClr val="000000"/>
                </a:solidFill>
                <a:latin typeface="Sabon" pitchFamily="18" charset="0"/>
                <a:ea typeface="Calibri" charset="0"/>
                <a:cs typeface="Times New Roman" charset="0"/>
              </a:rPr>
              <a:t>Care for older adults</a:t>
            </a:r>
          </a:p>
          <a:p>
            <a:pPr marL="1657350" lvl="1" indent="-246888" eaLnBrk="1" fontAlgn="auto" hangingPunct="1">
              <a:lnSpc>
                <a:spcPct val="90000"/>
              </a:lnSpc>
              <a:spcBef>
                <a:spcPts val="0"/>
              </a:spcBef>
              <a:spcAft>
                <a:spcPts val="600"/>
              </a:spcAft>
              <a:buClr>
                <a:schemeClr val="tx2"/>
              </a:buClr>
              <a:buFont typeface="Arial" charset="0"/>
              <a:buChar char="•"/>
              <a:defRPr/>
            </a:pPr>
            <a:r>
              <a:rPr lang="en-US" dirty="0">
                <a:solidFill>
                  <a:srgbClr val="000000"/>
                </a:solidFill>
                <a:latin typeface="Sabon" pitchFamily="18" charset="0"/>
                <a:ea typeface="Calibri" charset="0"/>
                <a:cs typeface="Times New Roman" charset="0"/>
              </a:rPr>
              <a:t>Functional status screening</a:t>
            </a:r>
          </a:p>
          <a:p>
            <a:pPr marL="1657350" lvl="1" indent="-246888" eaLnBrk="1" fontAlgn="auto" hangingPunct="1">
              <a:lnSpc>
                <a:spcPct val="90000"/>
              </a:lnSpc>
              <a:spcBef>
                <a:spcPts val="0"/>
              </a:spcBef>
              <a:spcAft>
                <a:spcPts val="600"/>
              </a:spcAft>
              <a:buClr>
                <a:schemeClr val="tx2"/>
              </a:buClr>
              <a:buFont typeface="Arial" charset="0"/>
              <a:buChar char="•"/>
              <a:defRPr/>
            </a:pPr>
            <a:r>
              <a:rPr lang="en-US" dirty="0">
                <a:solidFill>
                  <a:srgbClr val="000000"/>
                </a:solidFill>
                <a:latin typeface="Sabon" pitchFamily="18" charset="0"/>
                <a:ea typeface="Calibri" charset="0"/>
                <a:cs typeface="Times New Roman" charset="0"/>
              </a:rPr>
              <a:t>Advance directive</a:t>
            </a:r>
            <a:endParaRPr lang="en-US" dirty="0">
              <a:latin typeface="Sabon" pitchFamily="18" charset="0"/>
              <a:ea typeface="Calibri" charset="0"/>
              <a:cs typeface="Times New Roman" charset="0"/>
            </a:endParaRPr>
          </a:p>
          <a:p>
            <a:pPr marL="0" indent="0" eaLnBrk="1" fontAlgn="auto" hangingPunct="1">
              <a:spcAft>
                <a:spcPts val="0"/>
              </a:spcAft>
              <a:buClr>
                <a:schemeClr val="accent3"/>
              </a:buClr>
              <a:buFont typeface="Wingdings 2"/>
              <a:buNone/>
              <a:defRPr/>
            </a:pPr>
            <a:endParaRPr lang="en-US" dirty="0"/>
          </a:p>
        </p:txBody>
      </p:sp>
      <p:sp>
        <p:nvSpPr>
          <p:cNvPr id="2" name="Slide Number Placeholder 1"/>
          <p:cNvSpPr>
            <a:spLocks noGrp="1"/>
          </p:cNvSpPr>
          <p:nvPr>
            <p:ph type="sldNum" sz="quarter" idx="12"/>
          </p:nvPr>
        </p:nvSpPr>
        <p:spPr/>
        <p:txBody>
          <a:bodyPr/>
          <a:lstStyle/>
          <a:p>
            <a:pPr>
              <a:defRPr/>
            </a:pPr>
            <a:fld id="{8F76FEBF-E4BC-49DE-80F3-8F9CDEDDEFC6}" type="slidenum">
              <a:rPr lang="en-US" smtClean="0"/>
              <a:pPr>
                <a:defRPr/>
              </a:pPr>
              <a:t>19</a:t>
            </a:fld>
            <a:endParaRPr lang="en-US"/>
          </a:p>
        </p:txBody>
      </p:sp>
      <p:pic>
        <p:nvPicPr>
          <p:cNvPr id="5" name="Audio 4">
            <a:hlinkClick r:id="" action="ppaction://media"/>
          </p:cNvPr>
          <p:cNvPicPr>
            <a:picLocks noChangeAspect="1"/>
          </p:cNvPicPr>
          <p:nvPr>
            <a:audioFile r:link="rId1"/>
            <p:extLst>
              <p:ext uri="{DAA4B4D4-6D71-4841-9C94-3DE7FCFB9230}">
                <p14:media xmlns:p14="http://schemas.microsoft.com/office/powerpoint/2010/main" xmlns="" r:embed="rId4"/>
              </p:ext>
            </p:extLst>
          </p:nvPr>
        </p:nvPicPr>
        <p:blipFill>
          <a:blip r:embed="rId5" cstate="print"/>
          <a:stretch>
            <a:fillRect/>
          </a:stretch>
        </p:blipFill>
        <p:spPr>
          <a:xfrm>
            <a:off x="8382000" y="6096000"/>
            <a:ext cx="609600" cy="609600"/>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2000" advClick="0" advTm="19000"/>
    </mc:Choice>
    <mc:Fallback>
      <p:transition spd="slow" advClick="0" advTm="19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457200" y="527050"/>
            <a:ext cx="8229600" cy="1143000"/>
          </a:xfrm>
        </p:spPr>
        <p:txBody>
          <a:bodyPr/>
          <a:lstStyle/>
          <a:p>
            <a:pPr algn="ctr" eaLnBrk="1" hangingPunct="1"/>
            <a:r>
              <a:rPr lang="en-US" sz="4900" b="1" smtClean="0">
                <a:latin typeface="Sabon" pitchFamily="18" charset="0"/>
                <a:ea typeface="ヒラギノ角ゴ Pro W3" charset="-128"/>
              </a:rPr>
              <a:t>Agenda</a:t>
            </a:r>
            <a:endParaRPr lang="en-US" sz="4900" b="1" smtClean="0"/>
          </a:p>
        </p:txBody>
      </p:sp>
      <p:sp>
        <p:nvSpPr>
          <p:cNvPr id="16386" name="Content Placeholder 2"/>
          <p:cNvSpPr>
            <a:spLocks noGrp="1"/>
          </p:cNvSpPr>
          <p:nvPr>
            <p:ph idx="1"/>
          </p:nvPr>
        </p:nvSpPr>
        <p:spPr>
          <a:xfrm>
            <a:off x="442913" y="1790700"/>
            <a:ext cx="8243887" cy="4457700"/>
          </a:xfrm>
        </p:spPr>
        <p:txBody>
          <a:bodyPr/>
          <a:lstStyle/>
          <a:p>
            <a:pPr eaLnBrk="1" hangingPunct="1">
              <a:lnSpc>
                <a:spcPct val="150000"/>
              </a:lnSpc>
              <a:spcBef>
                <a:spcPts val="600"/>
              </a:spcBef>
              <a:spcAft>
                <a:spcPts val="600"/>
              </a:spcAft>
              <a:buClr>
                <a:schemeClr val="tx2"/>
              </a:buClr>
              <a:buFont typeface="Calibri" pitchFamily="34" charset="0"/>
              <a:buAutoNum type="arabicParenR"/>
            </a:pPr>
            <a:r>
              <a:rPr lang="en-US" sz="2800" dirty="0" smtClean="0">
                <a:latin typeface="Sabon" pitchFamily="18" charset="0"/>
                <a:ea typeface="ヒラギノ角ゴ Pro W3" charset="-128"/>
              </a:rPr>
              <a:t> IHEBA/SHA Overview, Goals &amp; Benefits</a:t>
            </a:r>
          </a:p>
          <a:p>
            <a:pPr eaLnBrk="1" hangingPunct="1">
              <a:lnSpc>
                <a:spcPct val="150000"/>
              </a:lnSpc>
              <a:spcBef>
                <a:spcPts val="600"/>
              </a:spcBef>
              <a:spcAft>
                <a:spcPts val="600"/>
              </a:spcAft>
              <a:buClr>
                <a:schemeClr val="tx2"/>
              </a:buClr>
              <a:buFont typeface="Calibri" pitchFamily="34" charset="0"/>
              <a:buAutoNum type="arabicParenR"/>
            </a:pPr>
            <a:r>
              <a:rPr lang="en-US" sz="2800" dirty="0" smtClean="0">
                <a:latin typeface="Sabon" pitchFamily="18" charset="0"/>
                <a:ea typeface="ヒラギノ角ゴ Pro W3" charset="-128"/>
              </a:rPr>
              <a:t> SHA Completion &amp; Documentation Process</a:t>
            </a:r>
          </a:p>
          <a:p>
            <a:pPr eaLnBrk="1" hangingPunct="1">
              <a:lnSpc>
                <a:spcPct val="150000"/>
              </a:lnSpc>
              <a:spcBef>
                <a:spcPts val="600"/>
              </a:spcBef>
              <a:spcAft>
                <a:spcPts val="600"/>
              </a:spcAft>
              <a:buClr>
                <a:schemeClr val="tx2"/>
              </a:buClr>
              <a:buFont typeface="Calibri" pitchFamily="34" charset="0"/>
              <a:buAutoNum type="arabicParenR"/>
            </a:pPr>
            <a:r>
              <a:rPr lang="en-US" sz="2800" dirty="0" smtClean="0">
                <a:latin typeface="Sabon" pitchFamily="18" charset="0"/>
                <a:ea typeface="ヒラギノ角ゴ Pro W3" charset="-128"/>
              </a:rPr>
              <a:t> SHA Resources</a:t>
            </a:r>
          </a:p>
          <a:p>
            <a:pPr eaLnBrk="1" hangingPunct="1">
              <a:lnSpc>
                <a:spcPct val="150000"/>
              </a:lnSpc>
              <a:spcBef>
                <a:spcPts val="600"/>
              </a:spcBef>
              <a:spcAft>
                <a:spcPts val="600"/>
              </a:spcAft>
              <a:buClr>
                <a:schemeClr val="tx2"/>
              </a:buClr>
              <a:buFont typeface="Calibri" pitchFamily="34" charset="0"/>
              <a:buAutoNum type="arabicParenR"/>
            </a:pPr>
            <a:r>
              <a:rPr lang="en-US" sz="2800" dirty="0" smtClean="0">
                <a:latin typeface="Sabon" pitchFamily="18" charset="0"/>
                <a:ea typeface="ヒラギノ角ゴ Pro W3" charset="-128"/>
              </a:rPr>
              <a:t> Electronic SHA &amp; Alternative Assessment Tools</a:t>
            </a:r>
          </a:p>
          <a:p>
            <a:pPr eaLnBrk="1" hangingPunct="1">
              <a:buFont typeface="Wingdings 2" pitchFamily="18" charset="2"/>
              <a:buNone/>
            </a:pPr>
            <a:endParaRPr lang="en-US" dirty="0" smtClean="0"/>
          </a:p>
        </p:txBody>
      </p:sp>
      <p:sp>
        <p:nvSpPr>
          <p:cNvPr id="2" name="Slide Number Placeholder 1"/>
          <p:cNvSpPr>
            <a:spLocks noGrp="1"/>
          </p:cNvSpPr>
          <p:nvPr>
            <p:ph type="sldNum" sz="quarter" idx="12"/>
          </p:nvPr>
        </p:nvSpPr>
        <p:spPr/>
        <p:txBody>
          <a:bodyPr/>
          <a:lstStyle/>
          <a:p>
            <a:pPr>
              <a:defRPr/>
            </a:pPr>
            <a:fld id="{8F76FEBF-E4BC-49DE-80F3-8F9CDEDDEFC6}" type="slidenum">
              <a:rPr lang="en-US" smtClean="0"/>
              <a:pPr>
                <a:defRPr/>
              </a:pPr>
              <a:t>2</a:t>
            </a:fld>
            <a:endParaRPr lang="en-US"/>
          </a:p>
        </p:txBody>
      </p:sp>
      <p:pic>
        <p:nvPicPr>
          <p:cNvPr id="5" name="Audio 4">
            <a:hlinkClick r:id="" action="ppaction://media"/>
          </p:cNvPr>
          <p:cNvPicPr>
            <a:picLocks noChangeAspect="1"/>
          </p:cNvPicPr>
          <p:nvPr>
            <a:audioFile r:link="rId1"/>
            <p:extLst>
              <p:ext uri="{DAA4B4D4-6D71-4841-9C94-3DE7FCFB9230}">
                <p14:media xmlns:p14="http://schemas.microsoft.com/office/powerpoint/2010/main" xmlns="" r:embed="rId4"/>
              </p:ext>
            </p:extLst>
          </p:nvPr>
        </p:nvPicPr>
        <p:blipFill>
          <a:blip r:embed="rId5" cstate="print"/>
          <a:stretch>
            <a:fillRect/>
          </a:stretch>
        </p:blipFill>
        <p:spPr>
          <a:xfrm>
            <a:off x="8382000" y="6096000"/>
            <a:ext cx="609600" cy="609600"/>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2000" advClick="0" advTm="16000"/>
    </mc:Choice>
    <mc:Fallback>
      <p:transition spd="slow" advClick="0" advTm="16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5" name="Picture 7"/>
          <p:cNvPicPr>
            <a:picLocks noChangeAspect="1" noChangeArrowheads="1"/>
          </p:cNvPicPr>
          <p:nvPr/>
        </p:nvPicPr>
        <p:blipFill>
          <a:blip r:embed="rId4" cstate="print"/>
          <a:srcRect/>
          <a:stretch>
            <a:fillRect/>
          </a:stretch>
        </p:blipFill>
        <p:spPr bwMode="auto">
          <a:xfrm>
            <a:off x="587375" y="685800"/>
            <a:ext cx="7902575" cy="5945188"/>
          </a:xfrm>
          <a:prstGeom prst="rect">
            <a:avLst/>
          </a:prstGeom>
          <a:noFill/>
          <a:ln w="9525">
            <a:noFill/>
            <a:miter lim="800000"/>
            <a:headEnd/>
            <a:tailEnd/>
          </a:ln>
        </p:spPr>
      </p:pic>
      <p:sp>
        <p:nvSpPr>
          <p:cNvPr id="5" name="Left Arrow 4"/>
          <p:cNvSpPr/>
          <p:nvPr/>
        </p:nvSpPr>
        <p:spPr>
          <a:xfrm>
            <a:off x="8466138" y="2962275"/>
            <a:ext cx="677862" cy="604838"/>
          </a:xfrm>
          <a:prstGeom prst="leftArrow">
            <a:avLst/>
          </a:prstGeom>
          <a:solidFill>
            <a:schemeClr val="accent3"/>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2000" dirty="0">
                <a:latin typeface="Sabon" pitchFamily="18" charset="0"/>
              </a:rPr>
              <a:t>2</a:t>
            </a:r>
          </a:p>
        </p:txBody>
      </p:sp>
      <p:sp>
        <p:nvSpPr>
          <p:cNvPr id="6" name="Right Arrow 5"/>
          <p:cNvSpPr/>
          <p:nvPr/>
        </p:nvSpPr>
        <p:spPr>
          <a:xfrm>
            <a:off x="0" y="1552575"/>
            <a:ext cx="766763" cy="665163"/>
          </a:xfrm>
          <a:prstGeom prst="rightArrow">
            <a:avLst/>
          </a:prstGeom>
          <a:solidFill>
            <a:schemeClr val="accent3"/>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2000" dirty="0">
                <a:solidFill>
                  <a:schemeClr val="bg1"/>
                </a:solidFill>
                <a:latin typeface="Sabon" pitchFamily="18" charset="0"/>
              </a:rPr>
              <a:t>1</a:t>
            </a:r>
          </a:p>
        </p:txBody>
      </p:sp>
      <p:sp>
        <p:nvSpPr>
          <p:cNvPr id="3" name="Slide Number Placeholder 2"/>
          <p:cNvSpPr>
            <a:spLocks noGrp="1"/>
          </p:cNvSpPr>
          <p:nvPr>
            <p:ph type="sldNum" sz="quarter" idx="12"/>
          </p:nvPr>
        </p:nvSpPr>
        <p:spPr/>
        <p:txBody>
          <a:bodyPr/>
          <a:lstStyle/>
          <a:p>
            <a:pPr>
              <a:defRPr/>
            </a:pPr>
            <a:fld id="{8F76FEBF-E4BC-49DE-80F3-8F9CDEDDEFC6}" type="slidenum">
              <a:rPr lang="en-US" smtClean="0"/>
              <a:pPr>
                <a:defRPr/>
              </a:pPr>
              <a:t>20</a:t>
            </a:fld>
            <a:endParaRPr lang="en-US"/>
          </a:p>
        </p:txBody>
      </p:sp>
      <p:pic>
        <p:nvPicPr>
          <p:cNvPr id="2" name="Audio 1">
            <a:hlinkClick r:id="" action="ppaction://media"/>
          </p:cNvPr>
          <p:cNvPicPr>
            <a:picLocks noChangeAspect="1"/>
          </p:cNvPicPr>
          <p:nvPr>
            <a:audioFile r:link="rId1"/>
            <p:extLst>
              <p:ext uri="{DAA4B4D4-6D71-4841-9C94-3DE7FCFB9230}">
                <p14:media xmlns:p14="http://schemas.microsoft.com/office/powerpoint/2010/main" xmlns="" r:embed="rId5"/>
              </p:ext>
            </p:extLst>
          </p:nvPr>
        </p:nvPicPr>
        <p:blipFill>
          <a:blip r:embed="rId6" cstate="print"/>
          <a:stretch>
            <a:fillRect/>
          </a:stretch>
        </p:blipFill>
        <p:spPr>
          <a:xfrm>
            <a:off x="8382000" y="6096000"/>
            <a:ext cx="609600" cy="609600"/>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2000" advClick="0" advTm="21000"/>
    </mc:Choice>
    <mc:Fallback>
      <p:transition spd="slow" advClick="0" advTm="2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ight Arrow 4"/>
          <p:cNvSpPr/>
          <p:nvPr/>
        </p:nvSpPr>
        <p:spPr>
          <a:xfrm>
            <a:off x="141288" y="6086475"/>
            <a:ext cx="966787" cy="771525"/>
          </a:xfrm>
          <a:prstGeom prst="rightArrow">
            <a:avLst/>
          </a:prstGeom>
          <a:solidFill>
            <a:schemeClr val="accent3"/>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b="0"/>
          </a:p>
        </p:txBody>
      </p:sp>
      <p:sp>
        <p:nvSpPr>
          <p:cNvPr id="56324" name="TextBox 1"/>
          <p:cNvSpPr txBox="1">
            <a:spLocks noChangeArrowheads="1"/>
          </p:cNvSpPr>
          <p:nvPr/>
        </p:nvSpPr>
        <p:spPr bwMode="auto">
          <a:xfrm>
            <a:off x="471488" y="6283325"/>
            <a:ext cx="442912" cy="400050"/>
          </a:xfrm>
          <a:prstGeom prst="rect">
            <a:avLst/>
          </a:prstGeom>
          <a:noFill/>
          <a:ln w="9525">
            <a:noFill/>
            <a:miter lim="800000"/>
            <a:headEnd/>
            <a:tailEnd/>
          </a:ln>
        </p:spPr>
        <p:txBody>
          <a:bodyPr>
            <a:spAutoFit/>
          </a:bodyPr>
          <a:lstStyle/>
          <a:p>
            <a:r>
              <a:rPr lang="en-US" sz="2000" b="0">
                <a:solidFill>
                  <a:schemeClr val="bg1"/>
                </a:solidFill>
              </a:rPr>
              <a:t>1</a:t>
            </a:r>
          </a:p>
        </p:txBody>
      </p:sp>
      <p:sp>
        <p:nvSpPr>
          <p:cNvPr id="56325" name="TextBox 2"/>
          <p:cNvSpPr txBox="1">
            <a:spLocks noChangeArrowheads="1"/>
          </p:cNvSpPr>
          <p:nvPr/>
        </p:nvSpPr>
        <p:spPr bwMode="auto">
          <a:xfrm>
            <a:off x="6342063" y="6170613"/>
            <a:ext cx="280987" cy="396875"/>
          </a:xfrm>
          <a:prstGeom prst="rect">
            <a:avLst/>
          </a:prstGeom>
          <a:noFill/>
          <a:ln w="9525">
            <a:noFill/>
            <a:miter lim="800000"/>
            <a:headEnd/>
            <a:tailEnd/>
          </a:ln>
        </p:spPr>
        <p:txBody>
          <a:bodyPr>
            <a:spAutoFit/>
          </a:bodyPr>
          <a:lstStyle/>
          <a:p>
            <a:r>
              <a:rPr lang="en-US" sz="2000" b="0">
                <a:solidFill>
                  <a:schemeClr val="bg1"/>
                </a:solidFill>
              </a:rPr>
              <a:t>2</a:t>
            </a:r>
          </a:p>
        </p:txBody>
      </p:sp>
      <p:sp>
        <p:nvSpPr>
          <p:cNvPr id="2" name="Slide Number Placeholder 1"/>
          <p:cNvSpPr>
            <a:spLocks noGrp="1"/>
          </p:cNvSpPr>
          <p:nvPr>
            <p:ph type="sldNum" sz="quarter" idx="12"/>
          </p:nvPr>
        </p:nvSpPr>
        <p:spPr/>
        <p:txBody>
          <a:bodyPr/>
          <a:lstStyle/>
          <a:p>
            <a:pPr>
              <a:defRPr/>
            </a:pPr>
            <a:fld id="{BDFA4F70-E9C8-4234-A64E-CD57230D1189}" type="slidenum">
              <a:rPr lang="en-US" smtClean="0"/>
              <a:pPr>
                <a:defRPr/>
              </a:pPr>
              <a:t>21</a:t>
            </a:fld>
            <a:endParaRPr lang="en-US"/>
          </a:p>
        </p:txBody>
      </p:sp>
      <p:pic>
        <p:nvPicPr>
          <p:cNvPr id="56328" name="Picture 8"/>
          <p:cNvPicPr>
            <a:picLocks noChangeAspect="1" noChangeArrowheads="1"/>
          </p:cNvPicPr>
          <p:nvPr/>
        </p:nvPicPr>
        <p:blipFill>
          <a:blip r:embed="rId4" cstate="print"/>
          <a:srcRect/>
          <a:stretch>
            <a:fillRect/>
          </a:stretch>
        </p:blipFill>
        <p:spPr bwMode="auto">
          <a:xfrm>
            <a:off x="382588" y="1038225"/>
            <a:ext cx="8407400" cy="4935538"/>
          </a:xfrm>
          <a:prstGeom prst="rect">
            <a:avLst/>
          </a:prstGeom>
          <a:noFill/>
          <a:ln w="9525">
            <a:noFill/>
            <a:miter lim="800000"/>
            <a:headEnd/>
            <a:tailEnd/>
          </a:ln>
          <a:effectLst/>
        </p:spPr>
      </p:pic>
      <p:sp>
        <p:nvSpPr>
          <p:cNvPr id="6" name="Up Arrow 5"/>
          <p:cNvSpPr/>
          <p:nvPr/>
        </p:nvSpPr>
        <p:spPr>
          <a:xfrm>
            <a:off x="7237413" y="5716588"/>
            <a:ext cx="806450" cy="938212"/>
          </a:xfrm>
          <a:prstGeom prst="upArrow">
            <a:avLst/>
          </a:prstGeom>
          <a:solidFill>
            <a:schemeClr val="accent3"/>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b="0"/>
          </a:p>
        </p:txBody>
      </p:sp>
      <p:sp>
        <p:nvSpPr>
          <p:cNvPr id="56330" name="TextBox 1"/>
          <p:cNvSpPr txBox="1">
            <a:spLocks noChangeArrowheads="1"/>
          </p:cNvSpPr>
          <p:nvPr/>
        </p:nvSpPr>
        <p:spPr bwMode="auto">
          <a:xfrm>
            <a:off x="7515225" y="5999163"/>
            <a:ext cx="442913" cy="396875"/>
          </a:xfrm>
          <a:prstGeom prst="rect">
            <a:avLst/>
          </a:prstGeom>
          <a:noFill/>
          <a:ln w="9525">
            <a:noFill/>
            <a:miter lim="800000"/>
            <a:headEnd/>
            <a:tailEnd/>
          </a:ln>
        </p:spPr>
        <p:txBody>
          <a:bodyPr>
            <a:spAutoFit/>
          </a:bodyPr>
          <a:lstStyle/>
          <a:p>
            <a:r>
              <a:rPr lang="en-US" sz="2000" b="0">
                <a:solidFill>
                  <a:schemeClr val="bg1"/>
                </a:solidFill>
              </a:rPr>
              <a:t>2</a:t>
            </a:r>
          </a:p>
        </p:txBody>
      </p:sp>
      <p:pic>
        <p:nvPicPr>
          <p:cNvPr id="9" name="Audio 2">
            <a:hlinkClick r:id="" action="ppaction://media"/>
          </p:cNvPr>
          <p:cNvPicPr>
            <a:picLocks noChangeAspect="1"/>
          </p:cNvPicPr>
          <p:nvPr>
            <a:audioFile r:link="rId1"/>
            <p:extLst>
              <p:ext uri="{DAA4B4D4-6D71-4841-9C94-3DE7FCFB9230}">
                <p14:media xmlns:p14="http://schemas.microsoft.com/office/powerpoint/2010/main" xmlns="" r:embed="rId5"/>
              </p:ext>
            </p:extLst>
          </p:nvPr>
        </p:nvPicPr>
        <p:blipFill>
          <a:blip r:embed="rId6" cstate="print"/>
          <a:stretch>
            <a:fillRect/>
          </a:stretch>
        </p:blipFill>
        <p:spPr>
          <a:xfrm>
            <a:off x="8382000" y="6096000"/>
            <a:ext cx="609600" cy="609600"/>
          </a:xfrm>
          <a:prstGeom prst="rect">
            <a:avLst/>
          </a:prstGeom>
        </p:spPr>
      </p:pic>
    </p:spTree>
    <p:extLst>
      <p:ext uri="{BB962C8B-B14F-4D97-AF65-F5344CB8AC3E}">
        <p14:creationId xmlns:p14="http://schemas.microsoft.com/office/powerpoint/2010/main" xmlns="" val="3501376982"/>
      </p:ext>
    </p:extLst>
  </p:cSld>
  <p:clrMapOvr>
    <a:masterClrMapping/>
  </p:clrMapOvr>
  <mc:AlternateContent xmlns:mc="http://schemas.openxmlformats.org/markup-compatibility/2006">
    <mc:Choice xmlns:p14="http://schemas.microsoft.com/office/powerpoint/2010/main" xmlns="" Requires="p14">
      <p:transition spd="slow" p14:dur="2000" advClick="0" advTm="33000"/>
    </mc:Choice>
    <mc:Fallback>
      <p:transition spd="slow" advClick="0" advTm="3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9"/>
                </p:tgtEl>
              </p:cMediaNode>
            </p:audi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1" name="Picture 2"/>
          <p:cNvPicPr>
            <a:picLocks noChangeAspect="1" noChangeArrowheads="1"/>
          </p:cNvPicPr>
          <p:nvPr/>
        </p:nvPicPr>
        <p:blipFill>
          <a:blip r:embed="rId4" cstate="print"/>
          <a:srcRect/>
          <a:stretch>
            <a:fillRect/>
          </a:stretch>
        </p:blipFill>
        <p:spPr bwMode="auto">
          <a:xfrm>
            <a:off x="327025" y="873125"/>
            <a:ext cx="8737600" cy="5537200"/>
          </a:xfrm>
          <a:prstGeom prst="rect">
            <a:avLst/>
          </a:prstGeom>
          <a:noFill/>
          <a:ln w="9525">
            <a:noFill/>
            <a:miter lim="800000"/>
            <a:headEnd/>
            <a:tailEnd/>
          </a:ln>
        </p:spPr>
      </p:pic>
      <p:sp>
        <p:nvSpPr>
          <p:cNvPr id="5" name="Down Arrow 4"/>
          <p:cNvSpPr/>
          <p:nvPr/>
        </p:nvSpPr>
        <p:spPr>
          <a:xfrm>
            <a:off x="423863" y="0"/>
            <a:ext cx="927100" cy="987425"/>
          </a:xfrm>
          <a:prstGeom prst="downArrow">
            <a:avLst/>
          </a:prstGeom>
          <a:solidFill>
            <a:schemeClr val="accent3"/>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6" name="Down Arrow 5"/>
          <p:cNvSpPr/>
          <p:nvPr/>
        </p:nvSpPr>
        <p:spPr>
          <a:xfrm>
            <a:off x="6107113" y="0"/>
            <a:ext cx="847725" cy="806450"/>
          </a:xfrm>
          <a:prstGeom prst="downArrow">
            <a:avLst/>
          </a:prstGeom>
          <a:solidFill>
            <a:schemeClr val="accent3"/>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7" name="Down Arrow 6"/>
          <p:cNvSpPr/>
          <p:nvPr/>
        </p:nvSpPr>
        <p:spPr>
          <a:xfrm>
            <a:off x="7337425" y="2076450"/>
            <a:ext cx="827088" cy="927100"/>
          </a:xfrm>
          <a:prstGeom prst="downArrow">
            <a:avLst/>
          </a:prstGeom>
          <a:solidFill>
            <a:schemeClr val="accent3"/>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8" name="Right Arrow 7"/>
          <p:cNvSpPr/>
          <p:nvPr/>
        </p:nvSpPr>
        <p:spPr>
          <a:xfrm>
            <a:off x="0" y="3587750"/>
            <a:ext cx="604838" cy="685800"/>
          </a:xfrm>
          <a:prstGeom prst="rightArrow">
            <a:avLst/>
          </a:prstGeom>
          <a:solidFill>
            <a:schemeClr val="accent3"/>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51206" name="TextBox 1"/>
          <p:cNvSpPr txBox="1">
            <a:spLocks noChangeArrowheads="1"/>
          </p:cNvSpPr>
          <p:nvPr/>
        </p:nvSpPr>
        <p:spPr bwMode="auto">
          <a:xfrm>
            <a:off x="604838" y="427038"/>
            <a:ext cx="649287" cy="400050"/>
          </a:xfrm>
          <a:prstGeom prst="rect">
            <a:avLst/>
          </a:prstGeom>
          <a:noFill/>
          <a:ln w="9525">
            <a:noFill/>
            <a:miter lim="800000"/>
            <a:headEnd/>
            <a:tailEnd/>
          </a:ln>
        </p:spPr>
        <p:txBody>
          <a:bodyPr>
            <a:spAutoFit/>
          </a:bodyPr>
          <a:lstStyle/>
          <a:p>
            <a:pPr algn="ctr"/>
            <a:r>
              <a:rPr lang="en-US" sz="2000">
                <a:solidFill>
                  <a:schemeClr val="bg1"/>
                </a:solidFill>
              </a:rPr>
              <a:t>1</a:t>
            </a:r>
          </a:p>
        </p:txBody>
      </p:sp>
      <p:sp>
        <p:nvSpPr>
          <p:cNvPr id="51207" name="TextBox 2"/>
          <p:cNvSpPr txBox="1">
            <a:spLocks noChangeArrowheads="1"/>
          </p:cNvSpPr>
          <p:nvPr/>
        </p:nvSpPr>
        <p:spPr bwMode="auto">
          <a:xfrm>
            <a:off x="-117475" y="3730625"/>
            <a:ext cx="811213" cy="400050"/>
          </a:xfrm>
          <a:prstGeom prst="rect">
            <a:avLst/>
          </a:prstGeom>
          <a:noFill/>
          <a:ln w="9525">
            <a:noFill/>
            <a:miter lim="800000"/>
            <a:headEnd/>
            <a:tailEnd/>
          </a:ln>
        </p:spPr>
        <p:txBody>
          <a:bodyPr>
            <a:spAutoFit/>
          </a:bodyPr>
          <a:lstStyle/>
          <a:p>
            <a:pPr algn="ctr"/>
            <a:r>
              <a:rPr lang="en-US" sz="2000">
                <a:solidFill>
                  <a:schemeClr val="bg1"/>
                </a:solidFill>
              </a:rPr>
              <a:t>2</a:t>
            </a:r>
          </a:p>
        </p:txBody>
      </p:sp>
      <p:sp>
        <p:nvSpPr>
          <p:cNvPr id="51208" name="TextBox 8"/>
          <p:cNvSpPr txBox="1">
            <a:spLocks noChangeArrowheads="1"/>
          </p:cNvSpPr>
          <p:nvPr/>
        </p:nvSpPr>
        <p:spPr bwMode="auto">
          <a:xfrm>
            <a:off x="6016625" y="295275"/>
            <a:ext cx="1047750" cy="400050"/>
          </a:xfrm>
          <a:prstGeom prst="rect">
            <a:avLst/>
          </a:prstGeom>
          <a:noFill/>
          <a:ln w="9525">
            <a:noFill/>
            <a:miter lim="800000"/>
            <a:headEnd/>
            <a:tailEnd/>
          </a:ln>
        </p:spPr>
        <p:txBody>
          <a:bodyPr>
            <a:spAutoFit/>
          </a:bodyPr>
          <a:lstStyle/>
          <a:p>
            <a:pPr algn="ctr"/>
            <a:r>
              <a:rPr lang="en-US" sz="2000">
                <a:solidFill>
                  <a:schemeClr val="bg1"/>
                </a:solidFill>
              </a:rPr>
              <a:t>3</a:t>
            </a:r>
          </a:p>
        </p:txBody>
      </p:sp>
      <p:sp>
        <p:nvSpPr>
          <p:cNvPr id="51209" name="TextBox 9"/>
          <p:cNvSpPr txBox="1">
            <a:spLocks noChangeArrowheads="1"/>
          </p:cNvSpPr>
          <p:nvPr/>
        </p:nvSpPr>
        <p:spPr bwMode="auto">
          <a:xfrm>
            <a:off x="7123113" y="2374900"/>
            <a:ext cx="1254125" cy="400050"/>
          </a:xfrm>
          <a:prstGeom prst="rect">
            <a:avLst/>
          </a:prstGeom>
          <a:noFill/>
          <a:ln w="9525">
            <a:noFill/>
            <a:miter lim="800000"/>
            <a:headEnd/>
            <a:tailEnd/>
          </a:ln>
        </p:spPr>
        <p:txBody>
          <a:bodyPr>
            <a:spAutoFit/>
          </a:bodyPr>
          <a:lstStyle/>
          <a:p>
            <a:pPr algn="ctr"/>
            <a:r>
              <a:rPr lang="en-US" sz="2000">
                <a:solidFill>
                  <a:schemeClr val="bg1"/>
                </a:solidFill>
              </a:rPr>
              <a:t>4</a:t>
            </a:r>
          </a:p>
        </p:txBody>
      </p:sp>
      <p:sp>
        <p:nvSpPr>
          <p:cNvPr id="2" name="Slide Number Placeholder 1"/>
          <p:cNvSpPr>
            <a:spLocks noGrp="1"/>
          </p:cNvSpPr>
          <p:nvPr>
            <p:ph type="sldNum" sz="quarter" idx="12"/>
          </p:nvPr>
        </p:nvSpPr>
        <p:spPr/>
        <p:txBody>
          <a:bodyPr/>
          <a:lstStyle/>
          <a:p>
            <a:pPr>
              <a:defRPr/>
            </a:pPr>
            <a:fld id="{8F76FEBF-E4BC-49DE-80F3-8F9CDEDDEFC6}" type="slidenum">
              <a:rPr lang="en-US" smtClean="0"/>
              <a:pPr>
                <a:defRPr/>
              </a:pPr>
              <a:t>22</a:t>
            </a:fld>
            <a:endParaRPr lang="en-US"/>
          </a:p>
        </p:txBody>
      </p:sp>
      <p:pic>
        <p:nvPicPr>
          <p:cNvPr id="3" name="Audio 2">
            <a:hlinkClick r:id="" action="ppaction://media"/>
          </p:cNvPr>
          <p:cNvPicPr>
            <a:picLocks noChangeAspect="1"/>
          </p:cNvPicPr>
          <p:nvPr>
            <a:audioFile r:link="rId1"/>
            <p:extLst>
              <p:ext uri="{DAA4B4D4-6D71-4841-9C94-3DE7FCFB9230}">
                <p14:media xmlns:p14="http://schemas.microsoft.com/office/powerpoint/2010/main" xmlns="" r:embed="rId5"/>
              </p:ext>
            </p:extLst>
          </p:nvPr>
        </p:nvPicPr>
        <p:blipFill>
          <a:blip r:embed="rId6" cstate="print"/>
          <a:stretch>
            <a:fillRect/>
          </a:stretch>
        </p:blipFill>
        <p:spPr>
          <a:xfrm>
            <a:off x="8382000" y="6096000"/>
            <a:ext cx="609600" cy="609600"/>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2000" advClick="0" advTm="64000"/>
    </mc:Choice>
    <mc:Fallback>
      <p:transition spd="slow" advClick="0" advTm="64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49" name="Picture 15"/>
          <p:cNvPicPr>
            <a:picLocks noChangeAspect="1" noChangeArrowheads="1"/>
          </p:cNvPicPr>
          <p:nvPr/>
        </p:nvPicPr>
        <p:blipFill>
          <a:blip r:embed="rId4" cstate="print"/>
          <a:srcRect/>
          <a:stretch>
            <a:fillRect/>
          </a:stretch>
        </p:blipFill>
        <p:spPr bwMode="auto">
          <a:xfrm>
            <a:off x="327025" y="654050"/>
            <a:ext cx="8545513" cy="5946775"/>
          </a:xfrm>
          <a:prstGeom prst="rect">
            <a:avLst/>
          </a:prstGeom>
          <a:noFill/>
          <a:ln w="9525">
            <a:noFill/>
            <a:miter lim="800000"/>
            <a:headEnd/>
            <a:tailEnd/>
          </a:ln>
        </p:spPr>
      </p:pic>
      <p:sp>
        <p:nvSpPr>
          <p:cNvPr id="5" name="Right Arrow 4"/>
          <p:cNvSpPr/>
          <p:nvPr/>
        </p:nvSpPr>
        <p:spPr>
          <a:xfrm>
            <a:off x="0" y="4475163"/>
            <a:ext cx="725488" cy="482600"/>
          </a:xfrm>
          <a:prstGeom prst="rightArrow">
            <a:avLst/>
          </a:prstGeom>
          <a:solidFill>
            <a:schemeClr val="accent3"/>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6" name="Down Arrow 5"/>
          <p:cNvSpPr/>
          <p:nvPr/>
        </p:nvSpPr>
        <p:spPr>
          <a:xfrm>
            <a:off x="1089025" y="0"/>
            <a:ext cx="744538" cy="665163"/>
          </a:xfrm>
          <a:prstGeom prst="downArrow">
            <a:avLst/>
          </a:prstGeom>
          <a:solidFill>
            <a:schemeClr val="accent3"/>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7" name="Down Arrow 6"/>
          <p:cNvSpPr/>
          <p:nvPr/>
        </p:nvSpPr>
        <p:spPr>
          <a:xfrm>
            <a:off x="6772275" y="180975"/>
            <a:ext cx="746125" cy="725488"/>
          </a:xfrm>
          <a:prstGeom prst="downArrow">
            <a:avLst/>
          </a:prstGeom>
          <a:solidFill>
            <a:schemeClr val="accent3"/>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53253" name="TextBox 1"/>
          <p:cNvSpPr txBox="1">
            <a:spLocks noChangeArrowheads="1"/>
          </p:cNvSpPr>
          <p:nvPr/>
        </p:nvSpPr>
        <p:spPr bwMode="auto">
          <a:xfrm>
            <a:off x="1090613" y="176213"/>
            <a:ext cx="768350" cy="401637"/>
          </a:xfrm>
          <a:prstGeom prst="rect">
            <a:avLst/>
          </a:prstGeom>
          <a:noFill/>
          <a:ln w="9525">
            <a:noFill/>
            <a:miter lim="800000"/>
            <a:headEnd/>
            <a:tailEnd/>
          </a:ln>
        </p:spPr>
        <p:txBody>
          <a:bodyPr>
            <a:spAutoFit/>
          </a:bodyPr>
          <a:lstStyle/>
          <a:p>
            <a:pPr algn="ctr"/>
            <a:r>
              <a:rPr lang="en-US" sz="2000">
                <a:solidFill>
                  <a:schemeClr val="bg1"/>
                </a:solidFill>
              </a:rPr>
              <a:t>1</a:t>
            </a:r>
          </a:p>
        </p:txBody>
      </p:sp>
      <p:sp>
        <p:nvSpPr>
          <p:cNvPr id="53254" name="TextBox 2"/>
          <p:cNvSpPr txBox="1">
            <a:spLocks noChangeArrowheads="1"/>
          </p:cNvSpPr>
          <p:nvPr/>
        </p:nvSpPr>
        <p:spPr bwMode="auto">
          <a:xfrm>
            <a:off x="-192088" y="4513263"/>
            <a:ext cx="1106488" cy="400050"/>
          </a:xfrm>
          <a:prstGeom prst="rect">
            <a:avLst/>
          </a:prstGeom>
          <a:noFill/>
          <a:ln w="9525">
            <a:noFill/>
            <a:miter lim="800000"/>
            <a:headEnd/>
            <a:tailEnd/>
          </a:ln>
        </p:spPr>
        <p:txBody>
          <a:bodyPr>
            <a:spAutoFit/>
          </a:bodyPr>
          <a:lstStyle/>
          <a:p>
            <a:pPr algn="ctr"/>
            <a:r>
              <a:rPr lang="en-US" sz="2000">
                <a:solidFill>
                  <a:schemeClr val="bg1"/>
                </a:solidFill>
              </a:rPr>
              <a:t>2</a:t>
            </a:r>
          </a:p>
        </p:txBody>
      </p:sp>
      <p:sp>
        <p:nvSpPr>
          <p:cNvPr id="53255" name="TextBox 7"/>
          <p:cNvSpPr txBox="1">
            <a:spLocks noChangeArrowheads="1"/>
          </p:cNvSpPr>
          <p:nvPr/>
        </p:nvSpPr>
        <p:spPr bwMode="auto">
          <a:xfrm>
            <a:off x="6681788" y="280988"/>
            <a:ext cx="928687" cy="400050"/>
          </a:xfrm>
          <a:prstGeom prst="rect">
            <a:avLst/>
          </a:prstGeom>
          <a:noFill/>
          <a:ln w="9525">
            <a:noFill/>
            <a:miter lim="800000"/>
            <a:headEnd/>
            <a:tailEnd/>
          </a:ln>
        </p:spPr>
        <p:txBody>
          <a:bodyPr>
            <a:spAutoFit/>
          </a:bodyPr>
          <a:lstStyle/>
          <a:p>
            <a:pPr algn="ctr"/>
            <a:r>
              <a:rPr lang="en-US" sz="2000">
                <a:solidFill>
                  <a:schemeClr val="bg1"/>
                </a:solidFill>
              </a:rPr>
              <a:t>3</a:t>
            </a:r>
          </a:p>
        </p:txBody>
      </p:sp>
      <p:sp>
        <p:nvSpPr>
          <p:cNvPr id="2" name="Slide Number Placeholder 1"/>
          <p:cNvSpPr>
            <a:spLocks noGrp="1"/>
          </p:cNvSpPr>
          <p:nvPr>
            <p:ph type="sldNum" sz="quarter" idx="12"/>
          </p:nvPr>
        </p:nvSpPr>
        <p:spPr/>
        <p:txBody>
          <a:bodyPr/>
          <a:lstStyle/>
          <a:p>
            <a:pPr>
              <a:defRPr/>
            </a:pPr>
            <a:fld id="{8F76FEBF-E4BC-49DE-80F3-8F9CDEDDEFC6}" type="slidenum">
              <a:rPr lang="en-US" smtClean="0"/>
              <a:pPr>
                <a:defRPr/>
              </a:pPr>
              <a:t>23</a:t>
            </a:fld>
            <a:endParaRPr lang="en-US"/>
          </a:p>
        </p:txBody>
      </p:sp>
      <p:pic>
        <p:nvPicPr>
          <p:cNvPr id="4" name="Audio 3">
            <a:hlinkClick r:id="" action="ppaction://media"/>
          </p:cNvPr>
          <p:cNvPicPr>
            <a:picLocks noChangeAspect="1"/>
          </p:cNvPicPr>
          <p:nvPr>
            <a:audioFile r:link="rId1"/>
            <p:extLst>
              <p:ext uri="{DAA4B4D4-6D71-4841-9C94-3DE7FCFB9230}">
                <p14:media xmlns:p14="http://schemas.microsoft.com/office/powerpoint/2010/main" xmlns="" r:embed="rId5"/>
              </p:ext>
            </p:extLst>
          </p:nvPr>
        </p:nvPicPr>
        <p:blipFill>
          <a:blip r:embed="rId6" cstate="print"/>
          <a:stretch>
            <a:fillRect/>
          </a:stretch>
        </p:blipFill>
        <p:spPr>
          <a:xfrm>
            <a:off x="8382000" y="6096000"/>
            <a:ext cx="609600" cy="609600"/>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2000" advClick="0" advTm="48000"/>
    </mc:Choice>
    <mc:Fallback>
      <p:transition spd="slow" advClick="0" advTm="48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p:cNvSpPr>
            <a:spLocks noGrp="1"/>
          </p:cNvSpPr>
          <p:nvPr>
            <p:ph type="title"/>
          </p:nvPr>
        </p:nvSpPr>
        <p:spPr>
          <a:xfrm>
            <a:off x="487363" y="217488"/>
            <a:ext cx="8229600" cy="1143000"/>
          </a:xfrm>
        </p:spPr>
        <p:txBody>
          <a:bodyPr/>
          <a:lstStyle/>
          <a:p>
            <a:pPr algn="ctr" eaLnBrk="1" hangingPunct="1"/>
            <a:r>
              <a:rPr lang="en-US" sz="4000" b="1" smtClean="0">
                <a:latin typeface="Sabon" pitchFamily="18" charset="0"/>
              </a:rPr>
              <a:t>SHA Resources</a:t>
            </a:r>
          </a:p>
        </p:txBody>
      </p:sp>
      <p:sp>
        <p:nvSpPr>
          <p:cNvPr id="4" name="Content Placeholder 3"/>
          <p:cNvSpPr>
            <a:spLocks noGrp="1"/>
          </p:cNvSpPr>
          <p:nvPr>
            <p:ph idx="1"/>
          </p:nvPr>
        </p:nvSpPr>
        <p:spPr/>
        <p:txBody>
          <a:bodyPr>
            <a:normAutofit/>
          </a:bodyPr>
          <a:lstStyle/>
          <a:p>
            <a:pPr marL="274320" indent="-274320" eaLnBrk="1" fontAlgn="auto" hangingPunct="1">
              <a:spcAft>
                <a:spcPts val="0"/>
              </a:spcAft>
              <a:buClr>
                <a:schemeClr val="accent3"/>
              </a:buClr>
              <a:buFont typeface="Wingdings 2"/>
              <a:buChar char=""/>
              <a:defRPr/>
            </a:pPr>
            <a:endParaRPr lang="en-US" dirty="0">
              <a:latin typeface="Frutiger 55 Roman" charset="0"/>
              <a:ea typeface="ヒラギノ角ゴ Pro W3" charset="0"/>
              <a:cs typeface="ヒラギノ角ゴ Pro W3" charset="0"/>
            </a:endParaRPr>
          </a:p>
          <a:p>
            <a:pPr marL="0" indent="0" eaLnBrk="1" fontAlgn="auto" hangingPunct="1">
              <a:spcAft>
                <a:spcPts val="0"/>
              </a:spcAft>
              <a:buClr>
                <a:schemeClr val="accent3"/>
              </a:buClr>
              <a:buFont typeface="Wingdings 2"/>
              <a:buNone/>
              <a:defRPr/>
            </a:pPr>
            <a:endParaRPr lang="en-US" dirty="0"/>
          </a:p>
        </p:txBody>
      </p:sp>
      <p:graphicFrame>
        <p:nvGraphicFramePr>
          <p:cNvPr id="5" name="Group 41"/>
          <p:cNvGraphicFramePr>
            <a:graphicFrameLocks noGrp="1"/>
          </p:cNvGraphicFramePr>
          <p:nvPr>
            <p:extLst>
              <p:ext uri="{D42A27DB-BD31-4B8C-83A1-F6EECF244321}">
                <p14:modId xmlns:p14="http://schemas.microsoft.com/office/powerpoint/2010/main" xmlns="" val="2786438531"/>
              </p:ext>
            </p:extLst>
          </p:nvPr>
        </p:nvGraphicFramePr>
        <p:xfrm>
          <a:off x="1778000" y="3057525"/>
          <a:ext cx="6096000" cy="2709864"/>
        </p:xfrm>
        <a:graphic>
          <a:graphicData uri="http://schemas.openxmlformats.org/drawingml/2006/table">
            <a:tbl>
              <a:tblPr/>
              <a:tblGrid>
                <a:gridCol w="3048000"/>
                <a:gridCol w="3048000"/>
              </a:tblGrid>
              <a:tr h="452438">
                <a:tc>
                  <a:txBody>
                    <a:bodyPr/>
                    <a:lstStyle/>
                    <a:p>
                      <a:pPr marL="0" marR="0" lvl="0" indent="0" algn="ctr" defTabSz="914400" rtl="0" eaLnBrk="0" fontAlgn="base" latinLnBrk="0" hangingPunct="0">
                        <a:lnSpc>
                          <a:spcPts val="2200"/>
                        </a:lnSpc>
                        <a:spcBef>
                          <a:spcPct val="0"/>
                        </a:spcBef>
                        <a:spcAft>
                          <a:spcPts val="1100"/>
                        </a:spcAft>
                        <a:buClrTx/>
                        <a:buSzTx/>
                        <a:buFontTx/>
                        <a:buNone/>
                        <a:tabLst/>
                      </a:pPr>
                      <a:r>
                        <a:rPr kumimoji="0" lang="en-US" sz="1400" b="0" i="0" u="none" strike="noStrike" cap="none" normalizeH="0" baseline="0" dirty="0" smtClean="0">
                          <a:ln>
                            <a:noFill/>
                          </a:ln>
                          <a:solidFill>
                            <a:schemeClr val="tx1"/>
                          </a:solidFill>
                          <a:effectLst/>
                          <a:latin typeface="Frutiger 55 Roman" pitchFamily="34" charset="0"/>
                          <a:ea typeface="ヒラギノ角ゴ Pro W3" charset="-128"/>
                        </a:rPr>
                        <a:t>Arabic</a:t>
                      </a:r>
                      <a:r>
                        <a:rPr kumimoji="0" lang="en-US" sz="2000" b="1" i="0" u="none" strike="noStrike" cap="none" normalizeH="0" baseline="0" dirty="0" smtClean="0">
                          <a:ln>
                            <a:noFill/>
                          </a:ln>
                          <a:solidFill>
                            <a:srgbClr val="FF0000"/>
                          </a:solidFill>
                          <a:effectLst/>
                          <a:latin typeface="Frutiger 55 Roman" pitchFamily="34" charset="0"/>
                          <a:ea typeface="ヒラギノ角ゴ Pro W3" charset="-128"/>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ts val="2200"/>
                        </a:lnSpc>
                        <a:spcBef>
                          <a:spcPct val="0"/>
                        </a:spcBef>
                        <a:spcAft>
                          <a:spcPts val="1100"/>
                        </a:spcAft>
                        <a:buClrTx/>
                        <a:buSzTx/>
                        <a:buFontTx/>
                        <a:buNone/>
                        <a:tabLst/>
                      </a:pPr>
                      <a:r>
                        <a:rPr kumimoji="0" lang="en-US" sz="1400" b="0" i="0" u="none" strike="noStrike" cap="none" normalizeH="0" baseline="0" dirty="0" smtClean="0">
                          <a:ln>
                            <a:noFill/>
                          </a:ln>
                          <a:solidFill>
                            <a:schemeClr val="tx1"/>
                          </a:solidFill>
                          <a:effectLst/>
                          <a:latin typeface="Frutiger 55 Roman" pitchFamily="34" charset="0"/>
                          <a:ea typeface="ヒラギノ角ゴ Pro W3" charset="-128"/>
                        </a:rPr>
                        <a:t>Khmer</a:t>
                      </a:r>
                      <a:r>
                        <a:rPr kumimoji="0" lang="en-US" sz="2000" b="1" i="0" u="none" strike="noStrike" cap="none" normalizeH="0" baseline="0" dirty="0" smtClean="0">
                          <a:ln>
                            <a:noFill/>
                          </a:ln>
                          <a:solidFill>
                            <a:srgbClr val="FF0000"/>
                          </a:solidFill>
                          <a:effectLst/>
                          <a:latin typeface="Frutiger 55 Roman" pitchFamily="34" charset="0"/>
                          <a:ea typeface="ヒラギノ角ゴ Pro W3" charset="-128"/>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0850">
                <a:tc>
                  <a:txBody>
                    <a:bodyPr/>
                    <a:lstStyle/>
                    <a:p>
                      <a:pPr marL="0" marR="0" lvl="0" indent="0" algn="ctr" defTabSz="914400" rtl="0" eaLnBrk="0" fontAlgn="base" latinLnBrk="0" hangingPunct="0">
                        <a:lnSpc>
                          <a:spcPts val="2200"/>
                        </a:lnSpc>
                        <a:spcBef>
                          <a:spcPct val="0"/>
                        </a:spcBef>
                        <a:spcAft>
                          <a:spcPts val="1100"/>
                        </a:spcAft>
                        <a:buClrTx/>
                        <a:buSzTx/>
                        <a:buFontTx/>
                        <a:buNone/>
                        <a:tabLst/>
                      </a:pPr>
                      <a:r>
                        <a:rPr kumimoji="0" lang="en-US" sz="1400" b="0" i="0" u="none" strike="noStrike" cap="none" normalizeH="0" baseline="0" smtClean="0">
                          <a:ln>
                            <a:noFill/>
                          </a:ln>
                          <a:solidFill>
                            <a:schemeClr val="tx1"/>
                          </a:solidFill>
                          <a:effectLst/>
                          <a:latin typeface="Frutiger 55 Roman" pitchFamily="34" charset="0"/>
                          <a:ea typeface="ヒラギノ角ゴ Pro W3" charset="-128"/>
                        </a:rPr>
                        <a:t>Armenian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ts val="2200"/>
                        </a:lnSpc>
                        <a:spcBef>
                          <a:spcPct val="0"/>
                        </a:spcBef>
                        <a:spcAft>
                          <a:spcPts val="1100"/>
                        </a:spcAft>
                        <a:buClrTx/>
                        <a:buSzTx/>
                        <a:buFontTx/>
                        <a:buNone/>
                        <a:tabLst/>
                      </a:pPr>
                      <a:r>
                        <a:rPr kumimoji="0" lang="en-US" sz="1400" b="0" i="0" u="none" strike="noStrike" cap="none" normalizeH="0" baseline="0" smtClean="0">
                          <a:ln>
                            <a:noFill/>
                          </a:ln>
                          <a:solidFill>
                            <a:schemeClr val="tx1"/>
                          </a:solidFill>
                          <a:effectLst/>
                          <a:latin typeface="Frutiger 55 Roman" pitchFamily="34" charset="0"/>
                          <a:ea typeface="ヒラギノ角ゴ Pro W3" charset="-128"/>
                        </a:rPr>
                        <a:t>Korean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2438">
                <a:tc>
                  <a:txBody>
                    <a:bodyPr/>
                    <a:lstStyle/>
                    <a:p>
                      <a:pPr marL="0" marR="0" lvl="0" indent="0" algn="ctr" defTabSz="914400" rtl="0" eaLnBrk="0" fontAlgn="base" latinLnBrk="0" hangingPunct="0">
                        <a:lnSpc>
                          <a:spcPts val="2200"/>
                        </a:lnSpc>
                        <a:spcBef>
                          <a:spcPct val="0"/>
                        </a:spcBef>
                        <a:spcAft>
                          <a:spcPts val="1100"/>
                        </a:spcAft>
                        <a:buClrTx/>
                        <a:buSzTx/>
                        <a:buFontTx/>
                        <a:buNone/>
                        <a:tabLst/>
                      </a:pPr>
                      <a:r>
                        <a:rPr kumimoji="0" lang="en-US" sz="1400" b="0" i="0" u="none" strike="noStrike" cap="none" normalizeH="0" baseline="0" smtClean="0">
                          <a:ln>
                            <a:noFill/>
                          </a:ln>
                          <a:solidFill>
                            <a:schemeClr val="tx1"/>
                          </a:solidFill>
                          <a:effectLst/>
                          <a:latin typeface="Frutiger 55 Roman" pitchFamily="34" charset="0"/>
                          <a:ea typeface="ヒラギノ角ゴ Pro W3" charset="-128"/>
                        </a:rPr>
                        <a:t>Chinese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ts val="2200"/>
                        </a:lnSpc>
                        <a:spcBef>
                          <a:spcPct val="0"/>
                        </a:spcBef>
                        <a:spcAft>
                          <a:spcPts val="1100"/>
                        </a:spcAft>
                        <a:buClrTx/>
                        <a:buSzTx/>
                        <a:buFontTx/>
                        <a:buNone/>
                        <a:tabLst/>
                      </a:pPr>
                      <a:r>
                        <a:rPr kumimoji="0" lang="en-US" sz="1400" b="0" i="0" u="none" strike="noStrike" cap="none" normalizeH="0" baseline="0" smtClean="0">
                          <a:ln>
                            <a:noFill/>
                          </a:ln>
                          <a:solidFill>
                            <a:schemeClr val="tx1"/>
                          </a:solidFill>
                          <a:effectLst/>
                          <a:latin typeface="Frutiger 55 Roman" pitchFamily="34" charset="0"/>
                          <a:ea typeface="ヒラギノ角ゴ Pro W3" charset="-128"/>
                        </a:rPr>
                        <a:t>Russian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0850">
                <a:tc>
                  <a:txBody>
                    <a:bodyPr/>
                    <a:lstStyle/>
                    <a:p>
                      <a:pPr marL="0" marR="0" lvl="0" indent="0" algn="ctr" defTabSz="914400" rtl="0" eaLnBrk="0" fontAlgn="base" latinLnBrk="0" hangingPunct="0">
                        <a:lnSpc>
                          <a:spcPts val="2200"/>
                        </a:lnSpc>
                        <a:spcBef>
                          <a:spcPct val="0"/>
                        </a:spcBef>
                        <a:spcAft>
                          <a:spcPts val="1100"/>
                        </a:spcAft>
                        <a:buClrTx/>
                        <a:buSzTx/>
                        <a:buFontTx/>
                        <a:buNone/>
                        <a:tabLst/>
                      </a:pPr>
                      <a:r>
                        <a:rPr kumimoji="0" lang="en-US" sz="1400" b="0" i="0" u="none" strike="noStrike" cap="none" normalizeH="0" baseline="0" smtClean="0">
                          <a:ln>
                            <a:noFill/>
                          </a:ln>
                          <a:solidFill>
                            <a:schemeClr val="tx1"/>
                          </a:solidFill>
                          <a:effectLst/>
                          <a:latin typeface="Frutiger 55 Roman" pitchFamily="34" charset="0"/>
                          <a:ea typeface="ヒラギノ角ゴ Pro W3" charset="-128"/>
                        </a:rPr>
                        <a:t>English</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ts val="2200"/>
                        </a:lnSpc>
                        <a:spcBef>
                          <a:spcPct val="0"/>
                        </a:spcBef>
                        <a:spcAft>
                          <a:spcPts val="1100"/>
                        </a:spcAft>
                        <a:buClrTx/>
                        <a:buSzTx/>
                        <a:buFontTx/>
                        <a:buNone/>
                        <a:tabLst/>
                      </a:pPr>
                      <a:r>
                        <a:rPr kumimoji="0" lang="en-US" sz="1400" b="0" i="0" u="none" strike="noStrike" cap="none" normalizeH="0" baseline="0" smtClean="0">
                          <a:ln>
                            <a:noFill/>
                          </a:ln>
                          <a:solidFill>
                            <a:schemeClr val="tx1"/>
                          </a:solidFill>
                          <a:effectLst/>
                          <a:latin typeface="Frutiger 55 Roman" pitchFamily="34" charset="0"/>
                          <a:ea typeface="ヒラギノ角ゴ Pro W3" charset="-128"/>
                        </a:rPr>
                        <a:t>Spanish</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0850">
                <a:tc>
                  <a:txBody>
                    <a:bodyPr/>
                    <a:lstStyle/>
                    <a:p>
                      <a:pPr marL="0" marR="0" lvl="0" indent="0" algn="ctr" defTabSz="914400" rtl="0" eaLnBrk="0" fontAlgn="base" latinLnBrk="0" hangingPunct="0">
                        <a:lnSpc>
                          <a:spcPts val="2200"/>
                        </a:lnSpc>
                        <a:spcBef>
                          <a:spcPct val="0"/>
                        </a:spcBef>
                        <a:spcAft>
                          <a:spcPts val="1100"/>
                        </a:spcAft>
                        <a:buClrTx/>
                        <a:buSzTx/>
                        <a:buFontTx/>
                        <a:buNone/>
                        <a:tabLst/>
                      </a:pPr>
                      <a:r>
                        <a:rPr kumimoji="0" lang="en-US" sz="1400" b="0" i="0" u="none" strike="noStrike" cap="none" normalizeH="0" baseline="0" dirty="0" smtClean="0">
                          <a:ln>
                            <a:noFill/>
                          </a:ln>
                          <a:solidFill>
                            <a:schemeClr val="tx1"/>
                          </a:solidFill>
                          <a:effectLst/>
                          <a:latin typeface="Frutiger 55 Roman" pitchFamily="34" charset="0"/>
                          <a:ea typeface="ヒラギノ角ゴ Pro W3" charset="-128"/>
                        </a:rPr>
                        <a:t>Farsi</a:t>
                      </a:r>
                      <a:r>
                        <a:rPr kumimoji="0" lang="en-US" sz="2000" b="1" i="0" u="none" strike="noStrike" cap="none" normalizeH="0" baseline="0" dirty="0" smtClean="0">
                          <a:ln>
                            <a:noFill/>
                          </a:ln>
                          <a:solidFill>
                            <a:srgbClr val="FF0000"/>
                          </a:solidFill>
                          <a:effectLst/>
                          <a:latin typeface="Frutiger 55 Roman" pitchFamily="34" charset="0"/>
                          <a:ea typeface="ヒラギノ角ゴ Pro W3" charset="-128"/>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ts val="2200"/>
                        </a:lnSpc>
                        <a:spcBef>
                          <a:spcPct val="0"/>
                        </a:spcBef>
                        <a:spcAft>
                          <a:spcPts val="1100"/>
                        </a:spcAft>
                        <a:buClrTx/>
                        <a:buSzTx/>
                        <a:buFontTx/>
                        <a:buNone/>
                        <a:tabLst/>
                      </a:pPr>
                      <a:r>
                        <a:rPr kumimoji="0" lang="en-US" sz="1400" b="0" i="0" u="none" strike="noStrike" cap="none" normalizeH="0" baseline="0" dirty="0" smtClean="0">
                          <a:ln>
                            <a:noFill/>
                          </a:ln>
                          <a:solidFill>
                            <a:schemeClr val="tx1"/>
                          </a:solidFill>
                          <a:effectLst/>
                          <a:latin typeface="Frutiger 55 Roman" pitchFamily="34" charset="0"/>
                          <a:ea typeface="ヒラギノ角ゴ Pro W3" charset="-128"/>
                        </a:rPr>
                        <a:t>Tagalog</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2438">
                <a:tc>
                  <a:txBody>
                    <a:bodyPr/>
                    <a:lstStyle/>
                    <a:p>
                      <a:pPr marL="0" marR="0" lvl="0" indent="0" algn="ctr" defTabSz="914400" rtl="0" eaLnBrk="0" fontAlgn="base" latinLnBrk="0" hangingPunct="0">
                        <a:lnSpc>
                          <a:spcPts val="2200"/>
                        </a:lnSpc>
                        <a:spcBef>
                          <a:spcPct val="0"/>
                        </a:spcBef>
                        <a:spcAft>
                          <a:spcPts val="1100"/>
                        </a:spcAft>
                        <a:buClrTx/>
                        <a:buSzTx/>
                        <a:buFontTx/>
                        <a:buNone/>
                        <a:tabLst/>
                      </a:pPr>
                      <a:r>
                        <a:rPr kumimoji="0" lang="en-US" sz="1400" b="0" i="0" u="none" strike="noStrike" cap="none" normalizeH="0" baseline="0" smtClean="0">
                          <a:ln>
                            <a:noFill/>
                          </a:ln>
                          <a:solidFill>
                            <a:schemeClr val="tx1"/>
                          </a:solidFill>
                          <a:effectLst/>
                          <a:latin typeface="Frutiger 55 Roman" pitchFamily="34" charset="0"/>
                          <a:ea typeface="ヒラギノ角ゴ Pro W3" charset="-128"/>
                        </a:rPr>
                        <a:t>Hmong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ts val="2200"/>
                        </a:lnSpc>
                        <a:spcBef>
                          <a:spcPct val="0"/>
                        </a:spcBef>
                        <a:spcAft>
                          <a:spcPts val="1100"/>
                        </a:spcAft>
                        <a:buClrTx/>
                        <a:buSzTx/>
                        <a:buFontTx/>
                        <a:buNone/>
                        <a:tabLst/>
                      </a:pPr>
                      <a:r>
                        <a:rPr kumimoji="0" lang="en-US" sz="1400" b="0" i="0" u="none" strike="noStrike" cap="none" normalizeH="0" baseline="0" dirty="0" smtClean="0">
                          <a:ln>
                            <a:noFill/>
                          </a:ln>
                          <a:solidFill>
                            <a:schemeClr val="tx1"/>
                          </a:solidFill>
                          <a:effectLst/>
                          <a:latin typeface="Frutiger 55 Roman" pitchFamily="34" charset="0"/>
                          <a:ea typeface="ヒラギノ角ゴ Pro W3" charset="-128"/>
                        </a:rPr>
                        <a:t>Vietnamese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5322" name="TextBox 2"/>
          <p:cNvSpPr txBox="1">
            <a:spLocks noChangeArrowheads="1"/>
          </p:cNvSpPr>
          <p:nvPr/>
        </p:nvSpPr>
        <p:spPr bwMode="auto">
          <a:xfrm>
            <a:off x="0" y="1460500"/>
            <a:ext cx="9015413" cy="1216025"/>
          </a:xfrm>
          <a:prstGeom prst="rect">
            <a:avLst/>
          </a:prstGeom>
          <a:noFill/>
          <a:ln w="9525">
            <a:noFill/>
            <a:miter lim="800000"/>
            <a:headEnd/>
            <a:tailEnd/>
          </a:ln>
        </p:spPr>
        <p:txBody>
          <a:bodyPr>
            <a:spAutoFit/>
          </a:bodyPr>
          <a:lstStyle/>
          <a:p>
            <a:pPr algn="ctr">
              <a:spcAft>
                <a:spcPts val="600"/>
              </a:spcAft>
            </a:pPr>
            <a:r>
              <a:rPr lang="en-US" sz="2100" dirty="0">
                <a:ea typeface="ヒラギノ角ゴ Pro W3" charset="-128"/>
              </a:rPr>
              <a:t>All SHA forms are available for download and printing on the DHCS site at:</a:t>
            </a:r>
          </a:p>
          <a:p>
            <a:pPr algn="ctr">
              <a:spcAft>
                <a:spcPts val="600"/>
              </a:spcAft>
            </a:pPr>
            <a:r>
              <a:rPr lang="en-US" sz="2100" u="sng" dirty="0">
                <a:solidFill>
                  <a:schemeClr val="tx2"/>
                </a:solidFill>
              </a:rPr>
              <a:t>www.dhcs.ca.gov/formsandpubs/forms/Pages/StayingHealthy.aspx</a:t>
            </a:r>
          </a:p>
          <a:p>
            <a:pPr algn="ctr">
              <a:spcAft>
                <a:spcPts val="600"/>
              </a:spcAft>
            </a:pPr>
            <a:r>
              <a:rPr lang="en-US" sz="2100" dirty="0">
                <a:ea typeface="ヒラギノ角ゴ Pro W3" charset="-128"/>
              </a:rPr>
              <a:t>Available languages: </a:t>
            </a:r>
          </a:p>
        </p:txBody>
      </p:sp>
      <p:sp>
        <p:nvSpPr>
          <p:cNvPr id="55323" name="TextBox 5"/>
          <p:cNvSpPr txBox="1">
            <a:spLocks noChangeArrowheads="1"/>
          </p:cNvSpPr>
          <p:nvPr/>
        </p:nvSpPr>
        <p:spPr bwMode="auto">
          <a:xfrm>
            <a:off x="1547813" y="5840413"/>
            <a:ext cx="7005637" cy="754062"/>
          </a:xfrm>
          <a:prstGeom prst="rect">
            <a:avLst/>
          </a:prstGeom>
          <a:noFill/>
          <a:ln w="9525">
            <a:noFill/>
            <a:miter lim="800000"/>
            <a:headEnd/>
            <a:tailEnd/>
          </a:ln>
        </p:spPr>
        <p:txBody>
          <a:bodyPr>
            <a:spAutoFit/>
          </a:bodyPr>
          <a:lstStyle/>
          <a:p>
            <a:r>
              <a:rPr lang="en-US" sz="2400" b="1">
                <a:solidFill>
                  <a:srgbClr val="FF0000"/>
                </a:solidFill>
                <a:latin typeface="Frutiger 45 Light"/>
                <a:ea typeface="ヒラギノ角ゴ Pro W3" charset="-128"/>
              </a:rPr>
              <a:t>*</a:t>
            </a:r>
            <a:r>
              <a:rPr lang="en-US" sz="1800">
                <a:solidFill>
                  <a:srgbClr val="FF0000"/>
                </a:solidFill>
                <a:ea typeface="ヒラギノ角ゴ Pro W3" charset="-128"/>
              </a:rPr>
              <a:t> </a:t>
            </a:r>
            <a:r>
              <a:rPr lang="en-US" sz="1900">
                <a:solidFill>
                  <a:schemeClr val="tx2"/>
                </a:solidFill>
                <a:ea typeface="ヒラギノ角ゴ Pro W3" charset="-128"/>
              </a:rPr>
              <a:t>These languages are not currently available on the DHCS website, but can be obtained by contacting your health plan. </a:t>
            </a:r>
          </a:p>
        </p:txBody>
      </p:sp>
      <p:sp>
        <p:nvSpPr>
          <p:cNvPr id="2" name="Slide Number Placeholder 1"/>
          <p:cNvSpPr>
            <a:spLocks noGrp="1"/>
          </p:cNvSpPr>
          <p:nvPr>
            <p:ph type="sldNum" sz="quarter" idx="12"/>
          </p:nvPr>
        </p:nvSpPr>
        <p:spPr/>
        <p:txBody>
          <a:bodyPr/>
          <a:lstStyle/>
          <a:p>
            <a:pPr>
              <a:defRPr/>
            </a:pPr>
            <a:fld id="{8F76FEBF-E4BC-49DE-80F3-8F9CDEDDEFC6}" type="slidenum">
              <a:rPr lang="en-US" smtClean="0"/>
              <a:pPr>
                <a:defRPr/>
              </a:pPr>
              <a:t>24</a:t>
            </a:fld>
            <a:endParaRPr lang="en-US"/>
          </a:p>
        </p:txBody>
      </p:sp>
      <p:pic>
        <p:nvPicPr>
          <p:cNvPr id="7" name="Audio 6">
            <a:hlinkClick r:id="" action="ppaction://media"/>
          </p:cNvPr>
          <p:cNvPicPr>
            <a:picLocks noChangeAspect="1"/>
          </p:cNvPicPr>
          <p:nvPr>
            <a:audioFile r:link="rId1"/>
            <p:extLst>
              <p:ext uri="{DAA4B4D4-6D71-4841-9C94-3DE7FCFB9230}">
                <p14:media xmlns:p14="http://schemas.microsoft.com/office/powerpoint/2010/main" xmlns="" r:embed="rId4"/>
              </p:ext>
            </p:extLst>
          </p:nvPr>
        </p:nvPicPr>
        <p:blipFill>
          <a:blip r:embed="rId5" cstate="print"/>
          <a:stretch>
            <a:fillRect/>
          </a:stretch>
        </p:blipFill>
        <p:spPr>
          <a:xfrm>
            <a:off x="8382000" y="6096000"/>
            <a:ext cx="609600" cy="609600"/>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2000" advClick="0" advTm="42000"/>
    </mc:Choice>
    <mc:Fallback>
      <p:transition spd="slow" advClick="0" advTm="4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p:cNvSpPr>
            <a:spLocks noGrp="1"/>
          </p:cNvSpPr>
          <p:nvPr>
            <p:ph type="title"/>
          </p:nvPr>
        </p:nvSpPr>
        <p:spPr>
          <a:xfrm>
            <a:off x="339725" y="334963"/>
            <a:ext cx="8229600" cy="1143000"/>
          </a:xfrm>
        </p:spPr>
        <p:txBody>
          <a:bodyPr/>
          <a:lstStyle/>
          <a:p>
            <a:pPr algn="ctr" eaLnBrk="1" hangingPunct="1"/>
            <a:r>
              <a:rPr lang="en-US" sz="4000" b="1" smtClean="0">
                <a:latin typeface="Sabon" pitchFamily="18" charset="0"/>
              </a:rPr>
              <a:t>SHA Electronic Format</a:t>
            </a:r>
          </a:p>
        </p:txBody>
      </p:sp>
      <p:sp>
        <p:nvSpPr>
          <p:cNvPr id="57346" name="Content Placeholder 2"/>
          <p:cNvSpPr>
            <a:spLocks noGrp="1"/>
          </p:cNvSpPr>
          <p:nvPr>
            <p:ph idx="1"/>
          </p:nvPr>
        </p:nvSpPr>
        <p:spPr>
          <a:xfrm>
            <a:off x="595313" y="1638300"/>
            <a:ext cx="7935912" cy="4468813"/>
          </a:xfrm>
        </p:spPr>
        <p:txBody>
          <a:bodyPr/>
          <a:lstStyle/>
          <a:p>
            <a:pPr marL="282575" indent="-282575" eaLnBrk="1" hangingPunct="1">
              <a:lnSpc>
                <a:spcPct val="90000"/>
              </a:lnSpc>
              <a:spcBef>
                <a:spcPct val="0"/>
              </a:spcBef>
              <a:spcAft>
                <a:spcPts val="600"/>
              </a:spcAft>
              <a:buClr>
                <a:schemeClr val="tx2"/>
              </a:buClr>
              <a:buFontTx/>
              <a:buChar char="•"/>
            </a:pPr>
            <a:r>
              <a:rPr lang="en-US" smtClean="0">
                <a:solidFill>
                  <a:srgbClr val="000000"/>
                </a:solidFill>
                <a:latin typeface="Sabon" pitchFamily="18" charset="0"/>
                <a:ea typeface="ヒラギノ角ゴ Pro W3" charset="-128"/>
              </a:rPr>
              <a:t>Notify health plan at least two months before start</a:t>
            </a:r>
          </a:p>
          <a:p>
            <a:pPr marL="282575" indent="-282575" eaLnBrk="1" hangingPunct="1">
              <a:lnSpc>
                <a:spcPct val="90000"/>
              </a:lnSpc>
              <a:spcBef>
                <a:spcPct val="0"/>
              </a:spcBef>
              <a:spcAft>
                <a:spcPts val="600"/>
              </a:spcAft>
              <a:buClr>
                <a:schemeClr val="tx2"/>
              </a:buClr>
              <a:buFontTx/>
              <a:buChar char="•"/>
            </a:pPr>
            <a:r>
              <a:rPr lang="en-US" smtClean="0">
                <a:latin typeface="Sabon" pitchFamily="18" charset="0"/>
                <a:ea typeface="ヒラギノ角ゴ Pro W3" charset="-128"/>
              </a:rPr>
              <a:t>Electronic formats: add SHA questions into an electronic medical record, scan the SHA questionnaire into EMR, or use the SHA in another alternative electronic or paper-based format </a:t>
            </a:r>
          </a:p>
          <a:p>
            <a:pPr marL="282575" indent="-282575" eaLnBrk="1" hangingPunct="1">
              <a:lnSpc>
                <a:spcPct val="90000"/>
              </a:lnSpc>
              <a:spcBef>
                <a:spcPct val="0"/>
              </a:spcBef>
              <a:spcAft>
                <a:spcPts val="600"/>
              </a:spcAft>
              <a:buClr>
                <a:schemeClr val="tx2"/>
              </a:buClr>
              <a:buFontTx/>
              <a:buChar char="•"/>
            </a:pPr>
            <a:r>
              <a:rPr lang="en-US" smtClean="0">
                <a:latin typeface="Sabon" pitchFamily="18" charset="0"/>
                <a:ea typeface="ヒラギノ角ゴ Pro W3" charset="-128"/>
              </a:rPr>
              <a:t>Electronic provider signature needed</a:t>
            </a:r>
          </a:p>
          <a:p>
            <a:pPr marL="282575" indent="-282575" eaLnBrk="1" hangingPunct="1">
              <a:lnSpc>
                <a:spcPct val="90000"/>
              </a:lnSpc>
              <a:spcBef>
                <a:spcPct val="0"/>
              </a:spcBef>
              <a:spcAft>
                <a:spcPts val="600"/>
              </a:spcAft>
              <a:buClr>
                <a:schemeClr val="tx2"/>
              </a:buClr>
              <a:buFontTx/>
              <a:buChar char="•"/>
            </a:pPr>
            <a:r>
              <a:rPr lang="en-US" smtClean="0">
                <a:latin typeface="Sabon" pitchFamily="18" charset="0"/>
                <a:ea typeface="ヒラギノ角ゴ Pro W3" charset="-128"/>
              </a:rPr>
              <a:t>Must include all updated and unaltered SHA questions</a:t>
            </a:r>
          </a:p>
          <a:p>
            <a:pPr marL="282575" indent="-282575" eaLnBrk="1" hangingPunct="1">
              <a:lnSpc>
                <a:spcPct val="90000"/>
              </a:lnSpc>
              <a:spcBef>
                <a:spcPct val="0"/>
              </a:spcBef>
              <a:spcAft>
                <a:spcPts val="600"/>
              </a:spcAft>
              <a:buClr>
                <a:schemeClr val="tx2"/>
              </a:buClr>
              <a:buFontTx/>
              <a:buChar char="•"/>
            </a:pPr>
            <a:r>
              <a:rPr lang="en-US" smtClean="0">
                <a:solidFill>
                  <a:srgbClr val="000000"/>
                </a:solidFill>
                <a:latin typeface="Sabon" pitchFamily="18" charset="0"/>
                <a:ea typeface="ヒラギノ角ゴ Pro W3" charset="-128"/>
              </a:rPr>
              <a:t>Your health plan will review the electronic format to ensure it meets all requirements prior to implementation</a:t>
            </a:r>
          </a:p>
          <a:p>
            <a:pPr marL="282575" indent="-282575" eaLnBrk="1" hangingPunct="1"/>
            <a:endParaRPr lang="en-US" smtClean="0"/>
          </a:p>
        </p:txBody>
      </p:sp>
      <p:sp>
        <p:nvSpPr>
          <p:cNvPr id="2" name="Slide Number Placeholder 1"/>
          <p:cNvSpPr>
            <a:spLocks noGrp="1"/>
          </p:cNvSpPr>
          <p:nvPr>
            <p:ph type="sldNum" sz="quarter" idx="12"/>
          </p:nvPr>
        </p:nvSpPr>
        <p:spPr/>
        <p:txBody>
          <a:bodyPr/>
          <a:lstStyle/>
          <a:p>
            <a:pPr>
              <a:defRPr/>
            </a:pPr>
            <a:fld id="{8F76FEBF-E4BC-49DE-80F3-8F9CDEDDEFC6}" type="slidenum">
              <a:rPr lang="en-US" smtClean="0"/>
              <a:pPr>
                <a:defRPr/>
              </a:pPr>
              <a:t>25</a:t>
            </a:fld>
            <a:endParaRPr lang="en-US"/>
          </a:p>
        </p:txBody>
      </p:sp>
      <p:pic>
        <p:nvPicPr>
          <p:cNvPr id="3" name="Audio 2">
            <a:hlinkClick r:id="" action="ppaction://media"/>
          </p:cNvPr>
          <p:cNvPicPr>
            <a:picLocks noChangeAspect="1"/>
          </p:cNvPicPr>
          <p:nvPr>
            <a:audioFile r:link="rId1"/>
            <p:extLst>
              <p:ext uri="{DAA4B4D4-6D71-4841-9C94-3DE7FCFB9230}">
                <p14:media xmlns:p14="http://schemas.microsoft.com/office/powerpoint/2010/main" xmlns="" r:embed="rId4"/>
              </p:ext>
            </p:extLst>
          </p:nvPr>
        </p:nvPicPr>
        <p:blipFill>
          <a:blip r:embed="rId5" cstate="print"/>
          <a:stretch>
            <a:fillRect/>
          </a:stretch>
        </p:blipFill>
        <p:spPr>
          <a:xfrm>
            <a:off x="8382000" y="6096000"/>
            <a:ext cx="609600" cy="609600"/>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2000" advClick="0" advTm="39000"/>
    </mc:Choice>
    <mc:Fallback>
      <p:transition spd="slow" advClick="0" advTm="39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1"/>
          <p:cNvSpPr>
            <a:spLocks noGrp="1"/>
          </p:cNvSpPr>
          <p:nvPr>
            <p:ph type="title"/>
          </p:nvPr>
        </p:nvSpPr>
        <p:spPr>
          <a:xfrm>
            <a:off x="457200" y="306388"/>
            <a:ext cx="8229600" cy="1143000"/>
          </a:xfrm>
        </p:spPr>
        <p:txBody>
          <a:bodyPr/>
          <a:lstStyle/>
          <a:p>
            <a:pPr algn="ctr" eaLnBrk="1" hangingPunct="1"/>
            <a:r>
              <a:rPr lang="en-US" sz="4000" b="1" smtClean="0">
                <a:latin typeface="Sabon" pitchFamily="18" charset="0"/>
              </a:rPr>
              <a:t>Alternative Assessment Tool</a:t>
            </a:r>
          </a:p>
        </p:txBody>
      </p:sp>
      <p:sp>
        <p:nvSpPr>
          <p:cNvPr id="59394" name="Content Placeholder 2"/>
          <p:cNvSpPr>
            <a:spLocks noGrp="1"/>
          </p:cNvSpPr>
          <p:nvPr>
            <p:ph idx="1"/>
          </p:nvPr>
        </p:nvSpPr>
        <p:spPr>
          <a:xfrm>
            <a:off x="457200" y="1725613"/>
            <a:ext cx="8377238" cy="4808537"/>
          </a:xfrm>
        </p:spPr>
        <p:txBody>
          <a:bodyPr/>
          <a:lstStyle/>
          <a:p>
            <a:pPr eaLnBrk="1" hangingPunct="1">
              <a:lnSpc>
                <a:spcPct val="90000"/>
              </a:lnSpc>
              <a:spcBef>
                <a:spcPct val="0"/>
              </a:spcBef>
              <a:spcAft>
                <a:spcPts val="600"/>
              </a:spcAft>
              <a:buClr>
                <a:schemeClr val="tx2"/>
              </a:buClr>
              <a:tabLst>
                <a:tab pos="457200" algn="l"/>
              </a:tabLst>
            </a:pPr>
            <a:r>
              <a:rPr lang="en-US" sz="2400" b="1" smtClean="0">
                <a:solidFill>
                  <a:schemeClr val="tx2"/>
                </a:solidFill>
                <a:latin typeface="Sabon" pitchFamily="18" charset="0"/>
                <a:ea typeface="Calibri" pitchFamily="34" charset="0"/>
                <a:cs typeface="Times New Roman" pitchFamily="18" charset="0"/>
              </a:rPr>
              <a:t>Use of the SHA tool is strongly recommended</a:t>
            </a:r>
            <a:endParaRPr lang="en-US" sz="2400" smtClean="0">
              <a:solidFill>
                <a:schemeClr val="tx2"/>
              </a:solidFill>
              <a:latin typeface="Sabon" pitchFamily="18" charset="0"/>
              <a:ea typeface="Calibri" pitchFamily="34" charset="0"/>
              <a:cs typeface="Times New Roman" pitchFamily="18" charset="0"/>
            </a:endParaRPr>
          </a:p>
          <a:p>
            <a:pPr lvl="1" eaLnBrk="1" hangingPunct="1">
              <a:lnSpc>
                <a:spcPct val="90000"/>
              </a:lnSpc>
              <a:spcBef>
                <a:spcPct val="0"/>
              </a:spcBef>
              <a:spcAft>
                <a:spcPts val="600"/>
              </a:spcAft>
              <a:buClr>
                <a:schemeClr val="tx2"/>
              </a:buClr>
              <a:buFont typeface="Times New Roman" pitchFamily="18" charset="0"/>
              <a:buChar char="•"/>
              <a:tabLst>
                <a:tab pos="457200" algn="l"/>
              </a:tabLst>
            </a:pPr>
            <a:r>
              <a:rPr lang="en-US" smtClean="0">
                <a:latin typeface="Sabon" pitchFamily="18" charset="0"/>
                <a:ea typeface="Calibri" pitchFamily="34" charset="0"/>
                <a:cs typeface="Times New Roman" pitchFamily="18" charset="0"/>
              </a:rPr>
              <a:t>Alternatives are permitted but require pre-approval by DHCS</a:t>
            </a:r>
          </a:p>
          <a:p>
            <a:pPr marL="1143000" lvl="2" indent="-228600" eaLnBrk="1" hangingPunct="1">
              <a:lnSpc>
                <a:spcPct val="90000"/>
              </a:lnSpc>
              <a:spcBef>
                <a:spcPct val="0"/>
              </a:spcBef>
              <a:spcAft>
                <a:spcPts val="600"/>
              </a:spcAft>
              <a:buClr>
                <a:schemeClr val="tx2"/>
              </a:buClr>
              <a:buFont typeface="Times New Roman" pitchFamily="18" charset="0"/>
              <a:buChar char="•"/>
              <a:tabLst>
                <a:tab pos="457200" algn="l"/>
              </a:tabLst>
            </a:pPr>
            <a:r>
              <a:rPr lang="en-US" sz="2400" smtClean="0">
                <a:latin typeface="Sabon" pitchFamily="18" charset="0"/>
                <a:ea typeface="Calibri" pitchFamily="34" charset="0"/>
                <a:cs typeface="Times New Roman" pitchFamily="18" charset="0"/>
              </a:rPr>
              <a:t>Submit </a:t>
            </a:r>
            <a:r>
              <a:rPr lang="en-US" sz="2400" smtClean="0">
                <a:solidFill>
                  <a:srgbClr val="000000"/>
                </a:solidFill>
                <a:latin typeface="Sabon" pitchFamily="18" charset="0"/>
                <a:ea typeface="Calibri" pitchFamily="34" charset="0"/>
                <a:cs typeface="Times New Roman" pitchFamily="18" charset="0"/>
              </a:rPr>
              <a:t>request for approval to use alternative assessment tool through your health plan </a:t>
            </a:r>
          </a:p>
          <a:p>
            <a:pPr eaLnBrk="1" hangingPunct="1">
              <a:lnSpc>
                <a:spcPct val="90000"/>
              </a:lnSpc>
              <a:spcBef>
                <a:spcPct val="0"/>
              </a:spcBef>
              <a:spcAft>
                <a:spcPts val="600"/>
              </a:spcAft>
              <a:buClr>
                <a:schemeClr val="tx2"/>
              </a:buClr>
              <a:tabLst>
                <a:tab pos="457200" algn="l"/>
              </a:tabLst>
            </a:pPr>
            <a:r>
              <a:rPr lang="en-US" sz="2400" b="1" smtClean="0">
                <a:solidFill>
                  <a:schemeClr val="tx2"/>
                </a:solidFill>
                <a:latin typeface="Sabon" pitchFamily="18" charset="0"/>
                <a:ea typeface="Calibri" pitchFamily="34" charset="0"/>
                <a:cs typeface="Times New Roman" pitchFamily="18" charset="0"/>
              </a:rPr>
              <a:t>Any alternative assessments must be translated to the threshold languages of the health plan’s members and meet all the same standards as the SHA</a:t>
            </a:r>
          </a:p>
          <a:p>
            <a:pPr eaLnBrk="1" hangingPunct="1">
              <a:lnSpc>
                <a:spcPct val="90000"/>
              </a:lnSpc>
              <a:spcBef>
                <a:spcPct val="0"/>
              </a:spcBef>
              <a:spcAft>
                <a:spcPts val="600"/>
              </a:spcAft>
              <a:buClr>
                <a:schemeClr val="tx2"/>
              </a:buClr>
              <a:tabLst>
                <a:tab pos="457200" algn="l"/>
              </a:tabLst>
            </a:pPr>
            <a:endParaRPr lang="en-US" sz="2400" smtClean="0">
              <a:solidFill>
                <a:schemeClr val="tx2"/>
              </a:solidFill>
              <a:latin typeface="Sabon" pitchFamily="18" charset="0"/>
              <a:ea typeface="Calibri" pitchFamily="34" charset="0"/>
              <a:cs typeface="Times New Roman" pitchFamily="18" charset="0"/>
            </a:endParaRPr>
          </a:p>
          <a:p>
            <a:pPr eaLnBrk="1" hangingPunct="1">
              <a:lnSpc>
                <a:spcPct val="90000"/>
              </a:lnSpc>
              <a:spcBef>
                <a:spcPct val="0"/>
              </a:spcBef>
              <a:spcAft>
                <a:spcPts val="600"/>
              </a:spcAft>
              <a:buClr>
                <a:schemeClr val="tx2"/>
              </a:buClr>
              <a:tabLst>
                <a:tab pos="457200" algn="l"/>
              </a:tabLst>
            </a:pPr>
            <a:r>
              <a:rPr lang="en-US" sz="2400" smtClean="0">
                <a:latin typeface="Sabon" pitchFamily="18" charset="0"/>
                <a:ea typeface="Calibri" pitchFamily="34" charset="0"/>
                <a:cs typeface="Times New Roman" pitchFamily="18" charset="0"/>
              </a:rPr>
              <a:t>The American Academy of Pediatrics </a:t>
            </a:r>
            <a:r>
              <a:rPr lang="en-US" sz="2400" i="1" smtClean="0">
                <a:latin typeface="Sabon" pitchFamily="18" charset="0"/>
                <a:ea typeface="Calibri" pitchFamily="34" charset="0"/>
                <a:cs typeface="Times New Roman" pitchFamily="18" charset="0"/>
              </a:rPr>
              <a:t>Bright Futures </a:t>
            </a:r>
            <a:r>
              <a:rPr lang="en-US" sz="2400" smtClean="0">
                <a:latin typeface="Sabon" pitchFamily="18" charset="0"/>
                <a:ea typeface="Calibri" pitchFamily="34" charset="0"/>
                <a:cs typeface="Times New Roman" pitchFamily="18" charset="0"/>
              </a:rPr>
              <a:t>assessment has been pre-approved by DHCS as an alternative IHEBA. It can be used as long as certain conditions are met. Contact your health plan for more information</a:t>
            </a:r>
          </a:p>
          <a:p>
            <a:pPr eaLnBrk="1" hangingPunct="1">
              <a:lnSpc>
                <a:spcPct val="80000"/>
              </a:lnSpc>
              <a:buFont typeface="Wingdings 2" pitchFamily="18" charset="2"/>
              <a:buNone/>
              <a:tabLst>
                <a:tab pos="457200" algn="l"/>
              </a:tabLst>
            </a:pPr>
            <a:endParaRPr lang="en-US" sz="2400" smtClean="0"/>
          </a:p>
        </p:txBody>
      </p:sp>
      <p:sp>
        <p:nvSpPr>
          <p:cNvPr id="2" name="Slide Number Placeholder 1"/>
          <p:cNvSpPr>
            <a:spLocks noGrp="1"/>
          </p:cNvSpPr>
          <p:nvPr>
            <p:ph type="sldNum" sz="quarter" idx="12"/>
          </p:nvPr>
        </p:nvSpPr>
        <p:spPr/>
        <p:txBody>
          <a:bodyPr/>
          <a:lstStyle/>
          <a:p>
            <a:pPr>
              <a:defRPr/>
            </a:pPr>
            <a:fld id="{8F76FEBF-E4BC-49DE-80F3-8F9CDEDDEFC6}" type="slidenum">
              <a:rPr lang="en-US" smtClean="0"/>
              <a:pPr>
                <a:defRPr/>
              </a:pPr>
              <a:t>26</a:t>
            </a:fld>
            <a:endParaRPr lang="en-US"/>
          </a:p>
        </p:txBody>
      </p:sp>
      <p:pic>
        <p:nvPicPr>
          <p:cNvPr id="4" name="Audio 3">
            <a:hlinkClick r:id="" action="ppaction://media"/>
          </p:cNvPr>
          <p:cNvPicPr>
            <a:picLocks noChangeAspect="1"/>
          </p:cNvPicPr>
          <p:nvPr>
            <a:audioFile r:link="rId1"/>
            <p:extLst>
              <p:ext uri="{DAA4B4D4-6D71-4841-9C94-3DE7FCFB9230}">
                <p14:media xmlns:p14="http://schemas.microsoft.com/office/powerpoint/2010/main" xmlns="" r:embed="rId4"/>
              </p:ext>
            </p:extLst>
          </p:nvPr>
        </p:nvPicPr>
        <p:blipFill>
          <a:blip r:embed="rId5" cstate="print"/>
          <a:stretch>
            <a:fillRect/>
          </a:stretch>
        </p:blipFill>
        <p:spPr>
          <a:xfrm>
            <a:off x="8382000" y="6096000"/>
            <a:ext cx="609600" cy="609600"/>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2000" advClick="0" advTm="66000"/>
    </mc:Choice>
    <mc:Fallback>
      <p:transition spd="slow" advClick="0" advTm="66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1"/>
          <p:cNvSpPr>
            <a:spLocks noGrp="1"/>
          </p:cNvSpPr>
          <p:nvPr>
            <p:ph type="title"/>
          </p:nvPr>
        </p:nvSpPr>
        <p:spPr>
          <a:xfrm>
            <a:off x="427038" y="290513"/>
            <a:ext cx="8229600" cy="1143000"/>
          </a:xfrm>
        </p:spPr>
        <p:txBody>
          <a:bodyPr/>
          <a:lstStyle/>
          <a:p>
            <a:pPr algn="ctr" eaLnBrk="1" hangingPunct="1"/>
            <a:r>
              <a:rPr lang="en-US" sz="4000" b="1" smtClean="0">
                <a:latin typeface="Sabon" pitchFamily="18" charset="0"/>
              </a:rPr>
              <a:t>SHA Additional Resources</a:t>
            </a:r>
          </a:p>
        </p:txBody>
      </p:sp>
      <p:sp>
        <p:nvSpPr>
          <p:cNvPr id="61442" name="Content Placeholder 2"/>
          <p:cNvSpPr>
            <a:spLocks noGrp="1"/>
          </p:cNvSpPr>
          <p:nvPr>
            <p:ph idx="1"/>
          </p:nvPr>
        </p:nvSpPr>
        <p:spPr>
          <a:xfrm>
            <a:off x="295275" y="1652588"/>
            <a:ext cx="8686800" cy="4865687"/>
          </a:xfrm>
        </p:spPr>
        <p:txBody>
          <a:bodyPr/>
          <a:lstStyle/>
          <a:p>
            <a:pPr eaLnBrk="1" hangingPunct="1">
              <a:lnSpc>
                <a:spcPct val="80000"/>
              </a:lnSpc>
              <a:spcBef>
                <a:spcPct val="0"/>
              </a:spcBef>
              <a:spcAft>
                <a:spcPts val="600"/>
              </a:spcAft>
              <a:buClr>
                <a:schemeClr val="tx2"/>
              </a:buClr>
              <a:buFontTx/>
              <a:buChar char="•"/>
            </a:pPr>
            <a:r>
              <a:rPr lang="en-US" sz="2800" smtClean="0">
                <a:solidFill>
                  <a:srgbClr val="000000"/>
                </a:solidFill>
                <a:latin typeface="Sabon" pitchFamily="18" charset="0"/>
                <a:ea typeface="ヒラギノ角ゴ Pro W3" charset="-128"/>
              </a:rPr>
              <a:t>SHA Provider Office Instruction Sheet</a:t>
            </a:r>
          </a:p>
          <a:p>
            <a:pPr eaLnBrk="1" hangingPunct="1">
              <a:lnSpc>
                <a:spcPct val="80000"/>
              </a:lnSpc>
              <a:spcBef>
                <a:spcPct val="0"/>
              </a:spcBef>
              <a:spcAft>
                <a:spcPts val="600"/>
              </a:spcAft>
              <a:buClr>
                <a:schemeClr val="tx2"/>
              </a:buClr>
              <a:buFontTx/>
              <a:buChar char="•"/>
            </a:pPr>
            <a:r>
              <a:rPr lang="en-US" sz="2800" smtClean="0">
                <a:solidFill>
                  <a:srgbClr val="000000"/>
                </a:solidFill>
                <a:latin typeface="Sabon" pitchFamily="18" charset="0"/>
                <a:ea typeface="ヒラギノ角ゴ Pro W3" charset="-128"/>
              </a:rPr>
              <a:t>SHA Behavioral Risk Topics</a:t>
            </a:r>
          </a:p>
          <a:p>
            <a:pPr eaLnBrk="1" hangingPunct="1">
              <a:lnSpc>
                <a:spcPct val="80000"/>
              </a:lnSpc>
              <a:spcBef>
                <a:spcPct val="0"/>
              </a:spcBef>
              <a:spcAft>
                <a:spcPts val="600"/>
              </a:spcAft>
              <a:buClr>
                <a:schemeClr val="tx2"/>
              </a:buClr>
              <a:buFontTx/>
              <a:buChar char="•"/>
            </a:pPr>
            <a:r>
              <a:rPr lang="en-US" sz="2800" smtClean="0">
                <a:solidFill>
                  <a:srgbClr val="000000"/>
                </a:solidFill>
                <a:latin typeface="Sabon" pitchFamily="18" charset="0"/>
                <a:ea typeface="ヒラギノ角ゴ Pro W3" charset="-128"/>
              </a:rPr>
              <a:t>SHA Pediatric Questions by Age Groups</a:t>
            </a:r>
          </a:p>
          <a:p>
            <a:pPr eaLnBrk="1" hangingPunct="1">
              <a:lnSpc>
                <a:spcPct val="80000"/>
              </a:lnSpc>
              <a:spcBef>
                <a:spcPct val="0"/>
              </a:spcBef>
              <a:spcAft>
                <a:spcPts val="600"/>
              </a:spcAft>
              <a:buClr>
                <a:schemeClr val="tx2"/>
              </a:buClr>
              <a:buFontTx/>
              <a:buChar char="•"/>
            </a:pPr>
            <a:r>
              <a:rPr lang="en-US" sz="2800" smtClean="0">
                <a:solidFill>
                  <a:srgbClr val="000000"/>
                </a:solidFill>
                <a:latin typeface="Sabon" pitchFamily="18" charset="0"/>
                <a:ea typeface="ヒラギノ角ゴ Pro W3" charset="-128"/>
              </a:rPr>
              <a:t>SHA Adult Questions by Age Groups</a:t>
            </a:r>
          </a:p>
          <a:p>
            <a:pPr eaLnBrk="1" hangingPunct="1">
              <a:lnSpc>
                <a:spcPct val="80000"/>
              </a:lnSpc>
              <a:spcBef>
                <a:spcPct val="0"/>
              </a:spcBef>
              <a:spcAft>
                <a:spcPts val="600"/>
              </a:spcAft>
              <a:buFontTx/>
              <a:buChar char="•"/>
            </a:pPr>
            <a:endParaRPr lang="en-US" sz="2800" smtClean="0">
              <a:solidFill>
                <a:srgbClr val="000000"/>
              </a:solidFill>
              <a:latin typeface="Sabon" pitchFamily="18" charset="0"/>
            </a:endParaRPr>
          </a:p>
          <a:p>
            <a:pPr eaLnBrk="1" hangingPunct="1">
              <a:lnSpc>
                <a:spcPct val="80000"/>
              </a:lnSpc>
              <a:spcBef>
                <a:spcPct val="0"/>
              </a:spcBef>
              <a:spcAft>
                <a:spcPts val="600"/>
              </a:spcAft>
              <a:buFont typeface="Wingdings 2" pitchFamily="18" charset="2"/>
              <a:buNone/>
            </a:pPr>
            <a:r>
              <a:rPr lang="en-US" sz="2800" smtClean="0">
                <a:solidFill>
                  <a:srgbClr val="000000"/>
                </a:solidFill>
                <a:latin typeface="Sabon" pitchFamily="18" charset="0"/>
              </a:rPr>
              <a:t>All SHA additional resources are available through the DHCS website. </a:t>
            </a:r>
          </a:p>
          <a:p>
            <a:pPr eaLnBrk="1" hangingPunct="1">
              <a:lnSpc>
                <a:spcPct val="80000"/>
              </a:lnSpc>
              <a:spcBef>
                <a:spcPct val="0"/>
              </a:spcBef>
              <a:spcAft>
                <a:spcPts val="600"/>
              </a:spcAft>
              <a:buFont typeface="Wingdings 2" pitchFamily="18" charset="2"/>
              <a:buNone/>
            </a:pPr>
            <a:endParaRPr lang="en-US" sz="2800" u="sng" smtClean="0">
              <a:solidFill>
                <a:schemeClr val="tx2"/>
              </a:solidFill>
              <a:latin typeface="Sabon" pitchFamily="18" charset="0"/>
            </a:endParaRPr>
          </a:p>
          <a:p>
            <a:pPr eaLnBrk="1" hangingPunct="1">
              <a:lnSpc>
                <a:spcPct val="80000"/>
              </a:lnSpc>
              <a:spcBef>
                <a:spcPct val="0"/>
              </a:spcBef>
              <a:spcAft>
                <a:spcPts val="600"/>
              </a:spcAft>
              <a:buFont typeface="Wingdings 2" pitchFamily="18" charset="2"/>
              <a:buNone/>
            </a:pPr>
            <a:r>
              <a:rPr lang="en-US" sz="2800" u="sng" smtClean="0">
                <a:solidFill>
                  <a:schemeClr val="tx2"/>
                </a:solidFill>
                <a:latin typeface="Sabon" pitchFamily="18" charset="0"/>
              </a:rPr>
              <a:t>www.dhcs.ca.gov/formsandpubs/forms/Pages/StayingHealthy.aspx</a:t>
            </a:r>
          </a:p>
          <a:p>
            <a:pPr eaLnBrk="1" hangingPunct="1">
              <a:lnSpc>
                <a:spcPct val="80000"/>
              </a:lnSpc>
              <a:spcBef>
                <a:spcPct val="0"/>
              </a:spcBef>
              <a:spcAft>
                <a:spcPts val="600"/>
              </a:spcAft>
              <a:buFont typeface="Wingdings 2" pitchFamily="18" charset="2"/>
              <a:buNone/>
            </a:pPr>
            <a:endParaRPr lang="en-US" sz="2200" smtClean="0">
              <a:solidFill>
                <a:srgbClr val="000000"/>
              </a:solidFill>
              <a:latin typeface="Sabon" pitchFamily="18" charset="0"/>
            </a:endParaRPr>
          </a:p>
          <a:p>
            <a:pPr eaLnBrk="1" hangingPunct="1">
              <a:lnSpc>
                <a:spcPct val="80000"/>
              </a:lnSpc>
              <a:buFont typeface="Wingdings 2" pitchFamily="18" charset="2"/>
              <a:buNone/>
            </a:pPr>
            <a:endParaRPr lang="en-US" sz="1800" smtClean="0"/>
          </a:p>
        </p:txBody>
      </p:sp>
      <p:sp>
        <p:nvSpPr>
          <p:cNvPr id="2" name="Slide Number Placeholder 1"/>
          <p:cNvSpPr>
            <a:spLocks noGrp="1"/>
          </p:cNvSpPr>
          <p:nvPr>
            <p:ph type="sldNum" sz="quarter" idx="12"/>
          </p:nvPr>
        </p:nvSpPr>
        <p:spPr/>
        <p:txBody>
          <a:bodyPr/>
          <a:lstStyle/>
          <a:p>
            <a:pPr>
              <a:defRPr/>
            </a:pPr>
            <a:fld id="{8F76FEBF-E4BC-49DE-80F3-8F9CDEDDEFC6}" type="slidenum">
              <a:rPr lang="en-US" smtClean="0"/>
              <a:pPr>
                <a:defRPr/>
              </a:pPr>
              <a:t>27</a:t>
            </a:fld>
            <a:endParaRPr lang="en-US"/>
          </a:p>
        </p:txBody>
      </p:sp>
      <p:pic>
        <p:nvPicPr>
          <p:cNvPr id="3" name="Audio 2">
            <a:hlinkClick r:id="" action="ppaction://media"/>
          </p:cNvPr>
          <p:cNvPicPr>
            <a:picLocks noChangeAspect="1"/>
          </p:cNvPicPr>
          <p:nvPr>
            <a:audioFile r:link="rId1"/>
            <p:extLst>
              <p:ext uri="{DAA4B4D4-6D71-4841-9C94-3DE7FCFB9230}">
                <p14:media xmlns:p14="http://schemas.microsoft.com/office/powerpoint/2010/main" xmlns="" r:embed="rId4"/>
              </p:ext>
            </p:extLst>
          </p:nvPr>
        </p:nvPicPr>
        <p:blipFill>
          <a:blip r:embed="rId5" cstate="print"/>
          <a:stretch>
            <a:fillRect/>
          </a:stretch>
        </p:blipFill>
        <p:spPr>
          <a:xfrm>
            <a:off x="8382000" y="6096000"/>
            <a:ext cx="609600" cy="609600"/>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2000" advClick="0" advTm="23000"/>
    </mc:Choice>
    <mc:Fallback>
      <p:transition spd="slow" advClick="0" advTm="2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p:cNvSpPr>
            <a:spLocks noGrp="1"/>
          </p:cNvSpPr>
          <p:nvPr>
            <p:ph type="title"/>
          </p:nvPr>
        </p:nvSpPr>
        <p:spPr/>
        <p:txBody>
          <a:bodyPr/>
          <a:lstStyle/>
          <a:p>
            <a:pPr algn="ctr"/>
            <a:r>
              <a:rPr lang="en-US" smtClean="0"/>
              <a:t>Heath Plan’s Resources	</a:t>
            </a:r>
          </a:p>
        </p:txBody>
      </p:sp>
      <p:sp>
        <p:nvSpPr>
          <p:cNvPr id="63490" name="Rectangle 3"/>
          <p:cNvSpPr>
            <a:spLocks noGrp="1"/>
          </p:cNvSpPr>
          <p:nvPr>
            <p:ph type="body" idx="1"/>
          </p:nvPr>
        </p:nvSpPr>
        <p:spPr>
          <a:xfrm>
            <a:off x="400050" y="2220913"/>
            <a:ext cx="8229600" cy="4389437"/>
          </a:xfrm>
        </p:spPr>
        <p:txBody>
          <a:bodyPr/>
          <a:lstStyle/>
          <a:p>
            <a:pPr eaLnBrk="1" hangingPunct="1">
              <a:lnSpc>
                <a:spcPct val="80000"/>
              </a:lnSpc>
              <a:spcBef>
                <a:spcPct val="0"/>
              </a:spcBef>
              <a:spcAft>
                <a:spcPts val="600"/>
              </a:spcAft>
            </a:pPr>
            <a:r>
              <a:rPr lang="en-US" sz="2800" smtClean="0">
                <a:solidFill>
                  <a:srgbClr val="000000"/>
                </a:solidFill>
                <a:latin typeface="Sabon" pitchFamily="18" charset="0"/>
              </a:rPr>
              <a:t>Contact your health plan on available health education programs, cultural and linguistic services, and resources.</a:t>
            </a:r>
          </a:p>
          <a:p>
            <a:pPr>
              <a:buFont typeface="Wingdings 2" pitchFamily="18" charset="2"/>
              <a:buNone/>
            </a:pPr>
            <a:endParaRPr lang="en-US" sz="2800" smtClean="0"/>
          </a:p>
        </p:txBody>
      </p:sp>
      <p:sp>
        <p:nvSpPr>
          <p:cNvPr id="2" name="Slide Number Placeholder 1"/>
          <p:cNvSpPr>
            <a:spLocks noGrp="1"/>
          </p:cNvSpPr>
          <p:nvPr>
            <p:ph type="sldNum" sz="quarter" idx="12"/>
          </p:nvPr>
        </p:nvSpPr>
        <p:spPr/>
        <p:txBody>
          <a:bodyPr/>
          <a:lstStyle/>
          <a:p>
            <a:pPr>
              <a:defRPr/>
            </a:pPr>
            <a:fld id="{8F76FEBF-E4BC-49DE-80F3-8F9CDEDDEFC6}" type="slidenum">
              <a:rPr lang="en-US" smtClean="0"/>
              <a:pPr>
                <a:defRPr/>
              </a:pPr>
              <a:t>28</a:t>
            </a:fld>
            <a:endParaRPr lang="en-US"/>
          </a:p>
        </p:txBody>
      </p:sp>
      <p:pic>
        <p:nvPicPr>
          <p:cNvPr id="4" name="Audio 3">
            <a:hlinkClick r:id="" action="ppaction://media"/>
          </p:cNvPr>
          <p:cNvPicPr>
            <a:picLocks noChangeAspect="1"/>
          </p:cNvPicPr>
          <p:nvPr>
            <a:audioFile r:link="rId1"/>
            <p:extLst>
              <p:ext uri="{DAA4B4D4-6D71-4841-9C94-3DE7FCFB9230}">
                <p14:media xmlns:p14="http://schemas.microsoft.com/office/powerpoint/2010/main" xmlns="" r:embed="rId4"/>
              </p:ext>
            </p:extLst>
          </p:nvPr>
        </p:nvPicPr>
        <p:blipFill>
          <a:blip r:embed="rId5" cstate="print"/>
          <a:stretch>
            <a:fillRect/>
          </a:stretch>
        </p:blipFill>
        <p:spPr>
          <a:xfrm>
            <a:off x="8382000" y="6096000"/>
            <a:ext cx="609600" cy="609600"/>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2000" advClick="0" advTm="12000"/>
    </mc:Choice>
    <mc:Fallback>
      <p:transition spd="slow" advClick="0" advTm="1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Text Box 5"/>
          <p:cNvSpPr txBox="1">
            <a:spLocks noChangeArrowheads="1"/>
          </p:cNvSpPr>
          <p:nvPr/>
        </p:nvSpPr>
        <p:spPr bwMode="auto">
          <a:xfrm>
            <a:off x="806450" y="1649413"/>
            <a:ext cx="7494588" cy="1098550"/>
          </a:xfrm>
          <a:prstGeom prst="rect">
            <a:avLst/>
          </a:prstGeom>
          <a:noFill/>
          <a:ln w="9525">
            <a:noFill/>
            <a:miter lim="800000"/>
            <a:headEnd/>
            <a:tailEnd/>
          </a:ln>
        </p:spPr>
        <p:txBody>
          <a:bodyPr>
            <a:spAutoFit/>
          </a:bodyPr>
          <a:lstStyle/>
          <a:p>
            <a:pPr algn="ctr">
              <a:spcBef>
                <a:spcPct val="50000"/>
              </a:spcBef>
            </a:pPr>
            <a:r>
              <a:rPr lang="en-US"/>
              <a:t>Thank You!</a:t>
            </a:r>
          </a:p>
        </p:txBody>
      </p:sp>
      <p:sp>
        <p:nvSpPr>
          <p:cNvPr id="2" name="Slide Number Placeholder 1"/>
          <p:cNvSpPr>
            <a:spLocks noGrp="1"/>
          </p:cNvSpPr>
          <p:nvPr>
            <p:ph type="sldNum" sz="quarter" idx="12"/>
          </p:nvPr>
        </p:nvSpPr>
        <p:spPr/>
        <p:txBody>
          <a:bodyPr/>
          <a:lstStyle/>
          <a:p>
            <a:pPr>
              <a:defRPr/>
            </a:pPr>
            <a:fld id="{B63EDD33-5DB9-468C-840A-A1D54B552247}" type="slidenum">
              <a:rPr lang="en-US" smtClean="0"/>
              <a:pPr>
                <a:defRPr/>
              </a:pPr>
              <a:t>29</a:t>
            </a:fld>
            <a:endParaRPr lang="en-US"/>
          </a:p>
        </p:txBody>
      </p:sp>
      <p:pic>
        <p:nvPicPr>
          <p:cNvPr id="5" name="Audio 4">
            <a:hlinkClick r:id="" action="ppaction://media"/>
          </p:cNvPr>
          <p:cNvPicPr>
            <a:picLocks noChangeAspect="1"/>
          </p:cNvPicPr>
          <p:nvPr>
            <a:audioFile r:link="rId1"/>
            <p:extLst>
              <p:ext uri="{DAA4B4D4-6D71-4841-9C94-3DE7FCFB9230}">
                <p14:media xmlns:p14="http://schemas.microsoft.com/office/powerpoint/2010/main" xmlns="" r:embed="rId4"/>
              </p:ext>
            </p:extLst>
          </p:nvPr>
        </p:nvPicPr>
        <p:blipFill>
          <a:blip r:embed="rId5" cstate="print"/>
          <a:stretch>
            <a:fillRect/>
          </a:stretch>
        </p:blipFill>
        <p:spPr>
          <a:xfrm>
            <a:off x="8382000" y="6096000"/>
            <a:ext cx="609600" cy="609600"/>
          </a:xfrm>
          <a:prstGeom prst="rect">
            <a:avLst/>
          </a:prstGeom>
        </p:spPr>
      </p:pic>
      <p:sp>
        <p:nvSpPr>
          <p:cNvPr id="3" name="Text Placeholder 2"/>
          <p:cNvSpPr>
            <a:spLocks noGrp="1"/>
          </p:cNvSpPr>
          <p:nvPr>
            <p:ph type="body" idx="1"/>
          </p:nvPr>
        </p:nvSpPr>
        <p:spPr/>
        <p:txBody>
          <a:bodyPr/>
          <a:lstStyle/>
          <a:p>
            <a:endParaRPr lang="en-US"/>
          </a:p>
        </p:txBody>
      </p:sp>
    </p:spTree>
  </p:cSld>
  <p:clrMapOvr>
    <a:masterClrMapping/>
  </p:clrMapOvr>
  <mc:AlternateContent xmlns:mc="http://schemas.openxmlformats.org/markup-compatibility/2006">
    <mc:Choice xmlns:p14="http://schemas.microsoft.com/office/powerpoint/2010/main" xmlns="" Requires="p14">
      <p:transition spd="slow" p14:dur="2000" advClick="0" advTm="20000"/>
    </mc:Choice>
    <mc:Fallback>
      <p:transition spd="slow" advClick="0" advTm="2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a:xfrm>
            <a:off x="427038" y="393700"/>
            <a:ext cx="8229600" cy="1143000"/>
          </a:xfrm>
        </p:spPr>
        <p:txBody>
          <a:bodyPr/>
          <a:lstStyle/>
          <a:p>
            <a:pPr algn="ctr" eaLnBrk="1" hangingPunct="1"/>
            <a:r>
              <a:rPr lang="en-US" sz="4000" b="1" smtClean="0">
                <a:latin typeface="Sabon" pitchFamily="18" charset="0"/>
                <a:ea typeface="ヒラギノ角ゴ Pro W3" charset="-128"/>
              </a:rPr>
              <a:t>Definitions</a:t>
            </a:r>
            <a:endParaRPr lang="en-US" sz="4000" smtClean="0"/>
          </a:p>
        </p:txBody>
      </p:sp>
      <p:sp>
        <p:nvSpPr>
          <p:cNvPr id="3" name="Content Placeholder 2"/>
          <p:cNvSpPr>
            <a:spLocks noGrp="1"/>
          </p:cNvSpPr>
          <p:nvPr>
            <p:ph sz="half" idx="1"/>
          </p:nvPr>
        </p:nvSpPr>
        <p:spPr>
          <a:xfrm>
            <a:off x="530225" y="1695450"/>
            <a:ext cx="1873250" cy="4586288"/>
          </a:xfrm>
        </p:spPr>
        <p:txBody>
          <a:bodyPr>
            <a:normAutofit/>
          </a:bodyPr>
          <a:lstStyle/>
          <a:p>
            <a:pPr marL="0" indent="0" eaLnBrk="1" fontAlgn="auto" hangingPunct="1">
              <a:spcBef>
                <a:spcPts val="0"/>
              </a:spcBef>
              <a:spcAft>
                <a:spcPts val="0"/>
              </a:spcAft>
              <a:buClr>
                <a:schemeClr val="accent3"/>
              </a:buClr>
              <a:buFont typeface="Wingdings 2"/>
              <a:buNone/>
              <a:defRPr/>
            </a:pPr>
            <a:r>
              <a:rPr lang="en-US" sz="2800" b="1" dirty="0">
                <a:solidFill>
                  <a:schemeClr val="tx2"/>
                </a:solidFill>
                <a:latin typeface="Sabon" pitchFamily="18" charset="0"/>
                <a:ea typeface="ヒラギノ角ゴ Pro W3" charset="0"/>
                <a:cs typeface="ヒラギノ角ゴ Pro W3" charset="0"/>
              </a:rPr>
              <a:t>DHCS</a:t>
            </a:r>
            <a:r>
              <a:rPr lang="en-US" sz="2800" dirty="0" smtClean="0">
                <a:solidFill>
                  <a:schemeClr val="tx2"/>
                </a:solidFill>
                <a:latin typeface="Sabon" pitchFamily="18" charset="0"/>
                <a:ea typeface="ヒラギノ角ゴ Pro W3" charset="0"/>
                <a:cs typeface="ヒラギノ角ゴ Pro W3" charset="0"/>
              </a:rPr>
              <a:t>:</a:t>
            </a:r>
          </a:p>
          <a:p>
            <a:pPr marL="0" indent="0" eaLnBrk="1" fontAlgn="auto" hangingPunct="1">
              <a:spcBef>
                <a:spcPts val="0"/>
              </a:spcBef>
              <a:spcAft>
                <a:spcPts val="0"/>
              </a:spcAft>
              <a:buClr>
                <a:schemeClr val="accent3"/>
              </a:buClr>
              <a:buFont typeface="Wingdings 2"/>
              <a:buNone/>
              <a:defRPr/>
            </a:pPr>
            <a:endParaRPr lang="en-US" sz="2800" b="1" dirty="0">
              <a:solidFill>
                <a:schemeClr val="tx2"/>
              </a:solidFill>
              <a:latin typeface="Sabon" pitchFamily="18" charset="0"/>
              <a:ea typeface="ヒラギノ角ゴ Pro W3" charset="0"/>
              <a:cs typeface="ヒラギノ角ゴ Pro W3" charset="0"/>
            </a:endParaRPr>
          </a:p>
          <a:p>
            <a:pPr marL="0" indent="0" eaLnBrk="1" fontAlgn="auto" hangingPunct="1">
              <a:spcBef>
                <a:spcPts val="0"/>
              </a:spcBef>
              <a:spcAft>
                <a:spcPts val="0"/>
              </a:spcAft>
              <a:buClr>
                <a:schemeClr val="accent3"/>
              </a:buClr>
              <a:buFont typeface="Wingdings 2"/>
              <a:buNone/>
              <a:defRPr/>
            </a:pPr>
            <a:r>
              <a:rPr lang="en-US" sz="2800" b="1" dirty="0">
                <a:solidFill>
                  <a:schemeClr val="tx2"/>
                </a:solidFill>
                <a:latin typeface="Sabon" pitchFamily="18" charset="0"/>
                <a:ea typeface="ヒラギノ角ゴ Pro W3" charset="0"/>
                <a:cs typeface="ヒラギノ角ゴ Pro W3" charset="0"/>
              </a:rPr>
              <a:t>IHA:</a:t>
            </a:r>
          </a:p>
          <a:p>
            <a:pPr marL="274320" indent="-274320" eaLnBrk="1" fontAlgn="auto" hangingPunct="1">
              <a:spcBef>
                <a:spcPts val="0"/>
              </a:spcBef>
              <a:spcAft>
                <a:spcPts val="0"/>
              </a:spcAft>
              <a:buClr>
                <a:schemeClr val="accent3"/>
              </a:buClr>
              <a:buFont typeface="Wingdings 2"/>
              <a:buChar char=""/>
              <a:defRPr/>
            </a:pPr>
            <a:endParaRPr lang="en-US" sz="2800" b="1" dirty="0" smtClean="0">
              <a:solidFill>
                <a:schemeClr val="tx2"/>
              </a:solidFill>
              <a:latin typeface="Sabon" pitchFamily="18" charset="0"/>
              <a:ea typeface="ヒラギノ角ゴ Pro W3" charset="0"/>
              <a:cs typeface="ヒラギノ角ゴ Pro W3" charset="0"/>
            </a:endParaRPr>
          </a:p>
          <a:p>
            <a:pPr marL="274320" indent="-274320" eaLnBrk="1" fontAlgn="auto" hangingPunct="1">
              <a:spcBef>
                <a:spcPts val="0"/>
              </a:spcBef>
              <a:spcAft>
                <a:spcPts val="0"/>
              </a:spcAft>
              <a:buClr>
                <a:schemeClr val="accent3"/>
              </a:buClr>
              <a:buFont typeface="Wingdings 2"/>
              <a:buChar char=""/>
              <a:defRPr/>
            </a:pPr>
            <a:endParaRPr lang="en-US" sz="2800" b="1" dirty="0">
              <a:solidFill>
                <a:schemeClr val="tx2"/>
              </a:solidFill>
              <a:latin typeface="Sabon" pitchFamily="18" charset="0"/>
              <a:ea typeface="ヒラギノ角ゴ Pro W3" charset="0"/>
              <a:cs typeface="ヒラギノ角ゴ Pro W3" charset="0"/>
            </a:endParaRPr>
          </a:p>
          <a:p>
            <a:pPr marL="0" indent="0" eaLnBrk="1" fontAlgn="auto" hangingPunct="1">
              <a:spcBef>
                <a:spcPts val="0"/>
              </a:spcBef>
              <a:spcAft>
                <a:spcPts val="0"/>
              </a:spcAft>
              <a:buClr>
                <a:schemeClr val="accent3"/>
              </a:buClr>
              <a:buFont typeface="Wingdings 2"/>
              <a:buNone/>
              <a:defRPr/>
            </a:pPr>
            <a:r>
              <a:rPr lang="en-US" sz="2800" b="1" dirty="0">
                <a:solidFill>
                  <a:schemeClr val="tx2"/>
                </a:solidFill>
                <a:latin typeface="Sabon" pitchFamily="18" charset="0"/>
                <a:ea typeface="ヒラギノ角ゴ Pro W3" charset="0"/>
                <a:cs typeface="ヒラギノ角ゴ Pro W3" charset="0"/>
              </a:rPr>
              <a:t>IHEBA:</a:t>
            </a:r>
            <a:endParaRPr lang="en-US" sz="2800" dirty="0">
              <a:latin typeface="Sabon" pitchFamily="18" charset="0"/>
              <a:ea typeface="ヒラギノ角ゴ Pro W3" charset="0"/>
              <a:cs typeface="ヒラギノ角ゴ Pro W3" charset="0"/>
            </a:endParaRPr>
          </a:p>
          <a:p>
            <a:pPr marL="0" indent="0" eaLnBrk="1" fontAlgn="auto" hangingPunct="1">
              <a:spcBef>
                <a:spcPts val="0"/>
              </a:spcBef>
              <a:spcAft>
                <a:spcPts val="0"/>
              </a:spcAft>
              <a:buClr>
                <a:schemeClr val="accent3"/>
              </a:buClr>
              <a:buFont typeface="Wingdings 2"/>
              <a:buNone/>
              <a:defRPr/>
            </a:pPr>
            <a:endParaRPr lang="en-US" sz="2800" b="1" dirty="0" smtClean="0">
              <a:solidFill>
                <a:schemeClr val="tx2"/>
              </a:solidFill>
              <a:latin typeface="Sabon" pitchFamily="18" charset="0"/>
              <a:ea typeface="ヒラギノ角ゴ Pro W3" charset="0"/>
              <a:cs typeface="ヒラギノ角ゴ Pro W3" charset="0"/>
            </a:endParaRPr>
          </a:p>
          <a:p>
            <a:pPr marL="0" indent="0" eaLnBrk="1" fontAlgn="auto" hangingPunct="1">
              <a:spcBef>
                <a:spcPts val="0"/>
              </a:spcBef>
              <a:spcAft>
                <a:spcPts val="0"/>
              </a:spcAft>
              <a:buClr>
                <a:schemeClr val="accent3"/>
              </a:buClr>
              <a:buFont typeface="Wingdings 2"/>
              <a:buNone/>
              <a:defRPr/>
            </a:pPr>
            <a:endParaRPr lang="en-US" sz="2800" b="1" dirty="0">
              <a:solidFill>
                <a:schemeClr val="tx2"/>
              </a:solidFill>
              <a:latin typeface="Sabon" pitchFamily="18" charset="0"/>
              <a:ea typeface="ヒラギノ角ゴ Pro W3" charset="0"/>
              <a:cs typeface="ヒラギノ角ゴ Pro W3" charset="0"/>
            </a:endParaRPr>
          </a:p>
          <a:p>
            <a:pPr marL="0" indent="0" eaLnBrk="1" fontAlgn="auto" hangingPunct="1">
              <a:spcBef>
                <a:spcPts val="0"/>
              </a:spcBef>
              <a:spcAft>
                <a:spcPts val="0"/>
              </a:spcAft>
              <a:buClr>
                <a:schemeClr val="accent3"/>
              </a:buClr>
              <a:buFont typeface="Wingdings 2"/>
              <a:buNone/>
              <a:defRPr/>
            </a:pPr>
            <a:endParaRPr lang="en-US" sz="2800" b="1" dirty="0">
              <a:solidFill>
                <a:schemeClr val="tx2"/>
              </a:solidFill>
              <a:latin typeface="Sabon" pitchFamily="18" charset="0"/>
              <a:ea typeface="ヒラギノ角ゴ Pro W3" charset="0"/>
              <a:cs typeface="ヒラギノ角ゴ Pro W3" charset="0"/>
            </a:endParaRPr>
          </a:p>
          <a:p>
            <a:pPr marL="0" indent="0" eaLnBrk="1" fontAlgn="auto" hangingPunct="1">
              <a:spcBef>
                <a:spcPts val="0"/>
              </a:spcBef>
              <a:spcAft>
                <a:spcPts val="0"/>
              </a:spcAft>
              <a:buClr>
                <a:schemeClr val="accent3"/>
              </a:buClr>
              <a:buFont typeface="Wingdings 2"/>
              <a:buNone/>
              <a:defRPr/>
            </a:pPr>
            <a:r>
              <a:rPr lang="en-US" sz="2800" b="1" dirty="0">
                <a:solidFill>
                  <a:schemeClr val="tx2"/>
                </a:solidFill>
                <a:latin typeface="Sabon" pitchFamily="18" charset="0"/>
                <a:ea typeface="ヒラギノ角ゴ Pro W3" charset="0"/>
                <a:cs typeface="ヒラギノ角ゴ Pro W3" charset="0"/>
              </a:rPr>
              <a:t>SHA:</a:t>
            </a:r>
            <a:endParaRPr lang="en-US" sz="2800" dirty="0">
              <a:latin typeface="Sabon" pitchFamily="18" charset="0"/>
              <a:ea typeface="ヒラギノ角ゴ Pro W3" charset="0"/>
              <a:cs typeface="ヒラギノ角ゴ Pro W3" charset="0"/>
            </a:endParaRPr>
          </a:p>
          <a:p>
            <a:pPr marL="274320" indent="-274320" eaLnBrk="1" fontAlgn="auto" hangingPunct="1">
              <a:spcAft>
                <a:spcPts val="0"/>
              </a:spcAft>
              <a:buClr>
                <a:schemeClr val="accent3"/>
              </a:buClr>
              <a:buFont typeface="Wingdings 2"/>
              <a:buChar char=""/>
              <a:defRPr/>
            </a:pPr>
            <a:endParaRPr lang="en-US" dirty="0"/>
          </a:p>
        </p:txBody>
      </p:sp>
      <p:sp>
        <p:nvSpPr>
          <p:cNvPr id="4" name="Content Placeholder 3"/>
          <p:cNvSpPr>
            <a:spLocks noGrp="1"/>
          </p:cNvSpPr>
          <p:nvPr>
            <p:ph sz="half" idx="2"/>
          </p:nvPr>
        </p:nvSpPr>
        <p:spPr>
          <a:xfrm>
            <a:off x="2670175" y="1695450"/>
            <a:ext cx="6297613" cy="4630738"/>
          </a:xfrm>
        </p:spPr>
        <p:txBody>
          <a:bodyPr>
            <a:normAutofit/>
          </a:bodyPr>
          <a:lstStyle/>
          <a:p>
            <a:pPr marL="0" indent="0" eaLnBrk="1" fontAlgn="auto" hangingPunct="1">
              <a:spcBef>
                <a:spcPts val="0"/>
              </a:spcBef>
              <a:spcAft>
                <a:spcPts val="0"/>
              </a:spcAft>
              <a:buClr>
                <a:schemeClr val="accent3"/>
              </a:buClr>
              <a:buFont typeface="Wingdings 2"/>
              <a:buNone/>
              <a:defRPr/>
            </a:pPr>
            <a:r>
              <a:rPr lang="en-US" sz="2400" dirty="0">
                <a:latin typeface="Sabon" pitchFamily="18" charset="0"/>
                <a:ea typeface="ヒラギノ角ゴ Pro W3" charset="0"/>
                <a:cs typeface="ヒラギノ角ゴ Pro W3" charset="0"/>
              </a:rPr>
              <a:t>Department of Health Care </a:t>
            </a:r>
            <a:r>
              <a:rPr lang="en-US" sz="2400" dirty="0" smtClean="0">
                <a:latin typeface="Sabon" pitchFamily="18" charset="0"/>
                <a:ea typeface="ヒラギノ角ゴ Pro W3" charset="0"/>
                <a:cs typeface="ヒラギノ角ゴ Pro W3" charset="0"/>
              </a:rPr>
              <a:t>Services</a:t>
            </a:r>
          </a:p>
          <a:p>
            <a:pPr marL="0" indent="0" eaLnBrk="1" fontAlgn="auto" hangingPunct="1">
              <a:spcBef>
                <a:spcPts val="0"/>
              </a:spcBef>
              <a:spcAft>
                <a:spcPts val="0"/>
              </a:spcAft>
              <a:buClr>
                <a:schemeClr val="accent3"/>
              </a:buClr>
              <a:buFont typeface="Wingdings 2"/>
              <a:buNone/>
              <a:defRPr/>
            </a:pPr>
            <a:endParaRPr lang="en-US" sz="2400" dirty="0">
              <a:latin typeface="Sabon" pitchFamily="18" charset="0"/>
              <a:ea typeface="ヒラギノ角ゴ Pro W3" charset="0"/>
              <a:cs typeface="ヒラギノ角ゴ Pro W3" charset="0"/>
            </a:endParaRPr>
          </a:p>
          <a:p>
            <a:pPr marL="0" indent="0" eaLnBrk="1" fontAlgn="auto" hangingPunct="1">
              <a:spcBef>
                <a:spcPts val="0"/>
              </a:spcBef>
              <a:spcAft>
                <a:spcPts val="0"/>
              </a:spcAft>
              <a:buClr>
                <a:schemeClr val="accent3"/>
              </a:buClr>
              <a:buFont typeface="Wingdings 2"/>
              <a:buNone/>
              <a:defRPr/>
            </a:pPr>
            <a:r>
              <a:rPr lang="en-US" sz="2400" dirty="0">
                <a:latin typeface="Sabon" pitchFamily="18" charset="0"/>
                <a:ea typeface="ヒラギノ角ゴ Pro W3" charset="0"/>
                <a:cs typeface="ヒラギノ角ゴ Pro W3" charset="0"/>
              </a:rPr>
              <a:t>Initial Health Assessment (DHCS Policy Letter </a:t>
            </a:r>
            <a:r>
              <a:rPr lang="en-US" sz="2400" dirty="0" smtClean="0">
                <a:latin typeface="Sabon" pitchFamily="18" charset="0"/>
                <a:ea typeface="ヒラギノ角ゴ Pro W3" charset="0"/>
                <a:cs typeface="ヒラギノ角ゴ Pro W3" charset="0"/>
              </a:rPr>
              <a:t>08-003</a:t>
            </a:r>
            <a:r>
              <a:rPr lang="en-US" sz="2400" dirty="0">
                <a:latin typeface="Sabon" pitchFamily="18" charset="0"/>
                <a:ea typeface="ヒラギノ角ゴ Pro W3" charset="0"/>
                <a:cs typeface="ヒラギノ角ゴ Pro W3" charset="0"/>
              </a:rPr>
              <a:t>) includes an </a:t>
            </a:r>
            <a:r>
              <a:rPr lang="en-US" sz="2400" dirty="0" smtClean="0">
                <a:latin typeface="Sabon" pitchFamily="18" charset="0"/>
                <a:ea typeface="ヒラギノ角ゴ Pro W3" charset="0"/>
                <a:cs typeface="ヒラギノ角ゴ Pro W3" charset="0"/>
              </a:rPr>
              <a:t>IHEBA</a:t>
            </a:r>
          </a:p>
          <a:p>
            <a:pPr marL="0" indent="0" eaLnBrk="1" fontAlgn="auto" hangingPunct="1">
              <a:spcBef>
                <a:spcPts val="0"/>
              </a:spcBef>
              <a:spcAft>
                <a:spcPts val="0"/>
              </a:spcAft>
              <a:buClr>
                <a:schemeClr val="accent3"/>
              </a:buClr>
              <a:buFont typeface="Wingdings 2"/>
              <a:buNone/>
              <a:defRPr/>
            </a:pPr>
            <a:endParaRPr lang="en-US" sz="2400" dirty="0">
              <a:latin typeface="Sabon" pitchFamily="18" charset="0"/>
              <a:ea typeface="ヒラギノ角ゴ Pro W3" charset="0"/>
              <a:cs typeface="ヒラギノ角ゴ Pro W3" charset="0"/>
            </a:endParaRPr>
          </a:p>
          <a:p>
            <a:pPr marL="0" indent="0" eaLnBrk="1" fontAlgn="auto" hangingPunct="1">
              <a:spcBef>
                <a:spcPts val="0"/>
              </a:spcBef>
              <a:spcAft>
                <a:spcPts val="0"/>
              </a:spcAft>
              <a:buClr>
                <a:schemeClr val="accent3"/>
              </a:buClr>
              <a:buFont typeface="Wingdings 2"/>
              <a:buNone/>
              <a:defRPr/>
            </a:pPr>
            <a:r>
              <a:rPr lang="en-US" sz="2400" dirty="0">
                <a:latin typeface="Sabon" pitchFamily="18" charset="0"/>
                <a:ea typeface="ヒラギノ角ゴ Pro W3" charset="0"/>
                <a:cs typeface="ヒラギノ角ゴ Pro W3" charset="0"/>
              </a:rPr>
              <a:t>Individual Health Education Behavioral Assessment is a generic term for the SHA or DHCS approved alternative assessment tool. IHEBA is a required part of the </a:t>
            </a:r>
            <a:r>
              <a:rPr lang="en-US" sz="2400" dirty="0" smtClean="0">
                <a:latin typeface="Sabon" pitchFamily="18" charset="0"/>
                <a:ea typeface="ヒラギノ角ゴ Pro W3" charset="0"/>
                <a:cs typeface="ヒラギノ角ゴ Pro W3" charset="0"/>
              </a:rPr>
              <a:t>IHA</a:t>
            </a:r>
          </a:p>
          <a:p>
            <a:pPr marL="0" indent="0" eaLnBrk="1" fontAlgn="auto" hangingPunct="1">
              <a:spcBef>
                <a:spcPts val="0"/>
              </a:spcBef>
              <a:spcAft>
                <a:spcPts val="0"/>
              </a:spcAft>
              <a:buClr>
                <a:schemeClr val="accent3"/>
              </a:buClr>
              <a:buFont typeface="Wingdings 2"/>
              <a:buNone/>
              <a:defRPr/>
            </a:pPr>
            <a:endParaRPr lang="en-US" sz="2400" dirty="0">
              <a:latin typeface="Sabon" pitchFamily="18" charset="0"/>
              <a:ea typeface="ヒラギノ角ゴ Pro W3" charset="0"/>
              <a:cs typeface="ヒラギノ角ゴ Pro W3" charset="0"/>
            </a:endParaRPr>
          </a:p>
          <a:p>
            <a:pPr marL="0" indent="0" eaLnBrk="1" fontAlgn="auto" hangingPunct="1">
              <a:spcBef>
                <a:spcPts val="0"/>
              </a:spcBef>
              <a:spcAft>
                <a:spcPts val="0"/>
              </a:spcAft>
              <a:buClr>
                <a:schemeClr val="accent3"/>
              </a:buClr>
              <a:buFont typeface="Wingdings 2"/>
              <a:buNone/>
              <a:defRPr/>
            </a:pPr>
            <a:r>
              <a:rPr lang="en-US" sz="2400">
                <a:latin typeface="Sabon" pitchFamily="18" charset="0"/>
                <a:ea typeface="ヒラギノ角ゴ Pro W3" charset="0"/>
                <a:cs typeface="ヒラギノ角ゴ Pro W3" charset="0"/>
              </a:rPr>
              <a:t>Staying </a:t>
            </a:r>
            <a:r>
              <a:rPr lang="en-US" sz="2400" smtClean="0">
                <a:latin typeface="Sabon" pitchFamily="18" charset="0"/>
                <a:ea typeface="ヒラギノ角ゴ Pro W3" charset="0"/>
                <a:cs typeface="ヒラギノ角ゴ Pro W3" charset="0"/>
              </a:rPr>
              <a:t>Healthy </a:t>
            </a:r>
            <a:r>
              <a:rPr lang="en-US" sz="2400" dirty="0">
                <a:latin typeface="Sabon" pitchFamily="18" charset="0"/>
                <a:ea typeface="ヒラギノ角ゴ Pro W3" charset="0"/>
                <a:cs typeface="ヒラギノ角ゴ Pro W3" charset="0"/>
              </a:rPr>
              <a:t>Assessment is the DHCS</a:t>
            </a:r>
            <a:r>
              <a:rPr lang="en-US" altLang="ja-JP" sz="2400" dirty="0">
                <a:latin typeface="Sabon" pitchFamily="18" charset="0"/>
                <a:ea typeface="ヒラギノ角ゴ Pro W3" charset="0"/>
                <a:cs typeface="ヒラギノ角ゴ Pro W3" charset="0"/>
              </a:rPr>
              <a:t>’s sponsored and approved IHEBA  </a:t>
            </a:r>
            <a:endParaRPr lang="en-US" sz="2400" dirty="0">
              <a:latin typeface="Sabon" pitchFamily="18" charset="0"/>
              <a:ea typeface="ヒラギノ角ゴ Pro W3" charset="0"/>
              <a:cs typeface="ヒラギノ角ゴ Pro W3" charset="0"/>
            </a:endParaRPr>
          </a:p>
          <a:p>
            <a:pPr marL="274320" indent="-274320" eaLnBrk="1" fontAlgn="auto" hangingPunct="1">
              <a:spcAft>
                <a:spcPts val="0"/>
              </a:spcAft>
              <a:buClr>
                <a:schemeClr val="accent3"/>
              </a:buClr>
              <a:buFont typeface="Wingdings 2"/>
              <a:buChar char=""/>
              <a:defRPr/>
            </a:pPr>
            <a:endParaRPr lang="en-US" dirty="0"/>
          </a:p>
        </p:txBody>
      </p:sp>
      <p:sp>
        <p:nvSpPr>
          <p:cNvPr id="2" name="Slide Number Placeholder 1"/>
          <p:cNvSpPr>
            <a:spLocks noGrp="1"/>
          </p:cNvSpPr>
          <p:nvPr>
            <p:ph type="sldNum" sz="quarter" idx="12"/>
          </p:nvPr>
        </p:nvSpPr>
        <p:spPr/>
        <p:txBody>
          <a:bodyPr/>
          <a:lstStyle/>
          <a:p>
            <a:pPr>
              <a:defRPr/>
            </a:pPr>
            <a:fld id="{1375CC59-1FC0-488E-ACEA-CF5343F87527}" type="slidenum">
              <a:rPr lang="en-US" smtClean="0"/>
              <a:pPr>
                <a:defRPr/>
              </a:pPr>
              <a:t>3</a:t>
            </a:fld>
            <a:endParaRPr lang="en-US"/>
          </a:p>
        </p:txBody>
      </p:sp>
      <p:pic>
        <p:nvPicPr>
          <p:cNvPr id="8" name="Audio 4">
            <a:hlinkClick r:id="" action="ppaction://media"/>
          </p:cNvPr>
          <p:cNvPicPr>
            <a:picLocks noChangeAspect="1"/>
          </p:cNvPicPr>
          <p:nvPr>
            <a:audioFile r:link="rId1"/>
            <p:extLst>
              <p:ext uri="{DAA4B4D4-6D71-4841-9C94-3DE7FCFB9230}">
                <p14:media xmlns:p14="http://schemas.microsoft.com/office/powerpoint/2010/main" xmlns="" r:embed="rId4"/>
              </p:ext>
            </p:extLst>
          </p:nvPr>
        </p:nvPicPr>
        <p:blipFill>
          <a:blip r:embed="rId5" cstate="print"/>
          <a:stretch>
            <a:fillRect/>
          </a:stretch>
        </p:blipFill>
        <p:spPr>
          <a:xfrm>
            <a:off x="8382000" y="6096000"/>
            <a:ext cx="609600" cy="609600"/>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2000" advClick="0" advTm="50000"/>
    </mc:Choice>
    <mc:Fallback>
      <p:transition spd="slow" advClick="0" advTm="5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a:xfrm>
            <a:off x="501650" y="261938"/>
            <a:ext cx="8229600" cy="1143000"/>
          </a:xfrm>
        </p:spPr>
        <p:txBody>
          <a:bodyPr/>
          <a:lstStyle/>
          <a:p>
            <a:pPr algn="ctr" eaLnBrk="1" hangingPunct="1"/>
            <a:r>
              <a:rPr lang="en-US" sz="4000" b="1" smtClean="0">
                <a:latin typeface="Sabon" pitchFamily="18" charset="0"/>
              </a:rPr>
              <a:t>Introduction</a:t>
            </a:r>
          </a:p>
        </p:txBody>
      </p:sp>
      <p:sp>
        <p:nvSpPr>
          <p:cNvPr id="20482" name="Content Placeholder 2"/>
          <p:cNvSpPr>
            <a:spLocks noGrp="1"/>
          </p:cNvSpPr>
          <p:nvPr>
            <p:ph idx="1"/>
          </p:nvPr>
        </p:nvSpPr>
        <p:spPr>
          <a:xfrm>
            <a:off x="295275" y="1430338"/>
            <a:ext cx="8553450" cy="5294312"/>
          </a:xfrm>
        </p:spPr>
        <p:txBody>
          <a:bodyPr/>
          <a:lstStyle/>
          <a:p>
            <a:pPr marL="0" lvl="1" indent="0" eaLnBrk="1" hangingPunct="1">
              <a:lnSpc>
                <a:spcPct val="90000"/>
              </a:lnSpc>
              <a:spcBef>
                <a:spcPct val="0"/>
              </a:spcBef>
              <a:spcAft>
                <a:spcPts val="600"/>
              </a:spcAft>
              <a:buFont typeface="Wingdings 2" pitchFamily="18" charset="2"/>
              <a:buNone/>
            </a:pPr>
            <a:r>
              <a:rPr lang="en-US" sz="2200" smtClean="0">
                <a:latin typeface="Sabon" pitchFamily="18" charset="0"/>
                <a:ea typeface="ヒラギノ角ゴ Pro W3" charset="-128"/>
              </a:rPr>
              <a:t>DHCS requires providers to administer an IHEBA to all Medi-Cal Managed Care patients as part of their Initial Health Assessment (IHA) and well care visits. </a:t>
            </a:r>
          </a:p>
          <a:p>
            <a:pPr marL="0" lvl="1" indent="0" eaLnBrk="1" hangingPunct="1">
              <a:lnSpc>
                <a:spcPct val="90000"/>
              </a:lnSpc>
              <a:spcBef>
                <a:spcPct val="0"/>
              </a:spcBef>
              <a:spcAft>
                <a:spcPts val="600"/>
              </a:spcAft>
              <a:buFont typeface="Wingdings 2" pitchFamily="18" charset="2"/>
              <a:buNone/>
            </a:pPr>
            <a:endParaRPr lang="en-US" sz="2200" smtClean="0">
              <a:latin typeface="Sabon" pitchFamily="18" charset="0"/>
              <a:ea typeface="ヒラギノ角ゴ Pro W3" charset="-128"/>
            </a:endParaRPr>
          </a:p>
          <a:p>
            <a:pPr marL="0" lvl="1" indent="0" eaLnBrk="1" hangingPunct="1">
              <a:lnSpc>
                <a:spcPct val="90000"/>
              </a:lnSpc>
              <a:spcBef>
                <a:spcPct val="0"/>
              </a:spcBef>
              <a:spcAft>
                <a:spcPts val="600"/>
              </a:spcAft>
              <a:buFont typeface="Wingdings 2" pitchFamily="18" charset="2"/>
              <a:buNone/>
            </a:pPr>
            <a:r>
              <a:rPr lang="en-US" sz="2200" smtClean="0">
                <a:latin typeface="Sabon" pitchFamily="18" charset="0"/>
                <a:ea typeface="ヒラギノ角ゴ Pro W3" charset="-128"/>
              </a:rPr>
              <a:t>The IHA, at a minimum, shall include:</a:t>
            </a:r>
          </a:p>
          <a:p>
            <a:pPr marL="615950" lvl="2" indent="-342900" eaLnBrk="1" hangingPunct="1">
              <a:lnSpc>
                <a:spcPct val="90000"/>
              </a:lnSpc>
              <a:spcBef>
                <a:spcPct val="0"/>
              </a:spcBef>
              <a:spcAft>
                <a:spcPts val="600"/>
              </a:spcAft>
              <a:buClr>
                <a:schemeClr val="tx2"/>
              </a:buClr>
              <a:buFont typeface="Wingdings" pitchFamily="2" charset="2"/>
              <a:buChar char="§"/>
            </a:pPr>
            <a:r>
              <a:rPr lang="en-US" sz="2200" smtClean="0">
                <a:latin typeface="Sabon" pitchFamily="18" charset="0"/>
                <a:ea typeface="ヒラギノ角ゴ Pro W3" charset="-128"/>
              </a:rPr>
              <a:t>a physical and mental health history </a:t>
            </a:r>
          </a:p>
          <a:p>
            <a:pPr marL="615950" lvl="2" indent="-342900" eaLnBrk="1" hangingPunct="1">
              <a:lnSpc>
                <a:spcPct val="90000"/>
              </a:lnSpc>
              <a:spcBef>
                <a:spcPct val="0"/>
              </a:spcBef>
              <a:spcAft>
                <a:spcPts val="600"/>
              </a:spcAft>
              <a:buClr>
                <a:schemeClr val="tx2"/>
              </a:buClr>
              <a:buFont typeface="Wingdings" pitchFamily="2" charset="2"/>
              <a:buChar char="§"/>
            </a:pPr>
            <a:r>
              <a:rPr lang="en-US" sz="2200" smtClean="0">
                <a:latin typeface="Sabon" pitchFamily="18" charset="0"/>
                <a:ea typeface="ヒラギノ角ゴ Pro W3" charset="-128"/>
              </a:rPr>
              <a:t>identification of high risk behaviors</a:t>
            </a:r>
          </a:p>
          <a:p>
            <a:pPr marL="615950" lvl="2" indent="-342900" eaLnBrk="1" hangingPunct="1">
              <a:lnSpc>
                <a:spcPct val="90000"/>
              </a:lnSpc>
              <a:spcBef>
                <a:spcPct val="0"/>
              </a:spcBef>
              <a:spcAft>
                <a:spcPts val="600"/>
              </a:spcAft>
              <a:buClr>
                <a:schemeClr val="tx2"/>
              </a:buClr>
              <a:buFont typeface="Wingdings" pitchFamily="2" charset="2"/>
              <a:buChar char="§"/>
            </a:pPr>
            <a:r>
              <a:rPr lang="en-US" sz="2200" smtClean="0">
                <a:latin typeface="Sabon" pitchFamily="18" charset="0"/>
                <a:ea typeface="ヒラギノ角ゴ Pro W3" charset="-128"/>
              </a:rPr>
              <a:t>assessment of need for preventive screenings or services and health education</a:t>
            </a:r>
          </a:p>
          <a:p>
            <a:pPr marL="615950" lvl="2" indent="-342900" eaLnBrk="1" hangingPunct="1">
              <a:lnSpc>
                <a:spcPct val="90000"/>
              </a:lnSpc>
              <a:spcBef>
                <a:spcPct val="0"/>
              </a:spcBef>
              <a:spcAft>
                <a:spcPts val="600"/>
              </a:spcAft>
              <a:buClr>
                <a:schemeClr val="tx2"/>
              </a:buClr>
              <a:buFont typeface="Wingdings" pitchFamily="2" charset="2"/>
              <a:buChar char="§"/>
            </a:pPr>
            <a:r>
              <a:rPr lang="en-US" sz="2200" smtClean="0">
                <a:latin typeface="Sabon" pitchFamily="18" charset="0"/>
                <a:ea typeface="ヒラギノ角ゴ Pro W3" charset="-128"/>
              </a:rPr>
              <a:t>diagnosis and plan for treatment of any diseases</a:t>
            </a:r>
          </a:p>
          <a:p>
            <a:pPr marL="0" lvl="1" indent="0" eaLnBrk="1" hangingPunct="1">
              <a:lnSpc>
                <a:spcPct val="90000"/>
              </a:lnSpc>
              <a:spcBef>
                <a:spcPct val="0"/>
              </a:spcBef>
              <a:spcAft>
                <a:spcPts val="600"/>
              </a:spcAft>
              <a:buFont typeface="Wingdings 2" pitchFamily="18" charset="2"/>
              <a:buNone/>
            </a:pPr>
            <a:endParaRPr lang="en-US" sz="2200" smtClean="0">
              <a:latin typeface="Sabon" pitchFamily="18" charset="0"/>
              <a:ea typeface="ヒラギノ角ゴ Pro W3" charset="-128"/>
            </a:endParaRPr>
          </a:p>
          <a:p>
            <a:pPr marL="0" indent="0" eaLnBrk="1" hangingPunct="1">
              <a:lnSpc>
                <a:spcPct val="90000"/>
              </a:lnSpc>
              <a:spcBef>
                <a:spcPct val="0"/>
              </a:spcBef>
              <a:spcAft>
                <a:spcPts val="600"/>
              </a:spcAft>
              <a:buFont typeface="Wingdings 2" pitchFamily="18" charset="2"/>
              <a:buNone/>
            </a:pPr>
            <a:r>
              <a:rPr lang="en-US" sz="2200" smtClean="0">
                <a:latin typeface="Sabon" pitchFamily="18" charset="0"/>
                <a:ea typeface="ヒラギノ角ゴ Pro W3" charset="-128"/>
              </a:rPr>
              <a:t>The IHA must be conducted in a culturally and linguistically appropriate manner for all patients, including those with disabilities.</a:t>
            </a:r>
          </a:p>
          <a:p>
            <a:pPr marL="0" indent="0" eaLnBrk="1" hangingPunct="1">
              <a:lnSpc>
                <a:spcPct val="90000"/>
              </a:lnSpc>
              <a:spcBef>
                <a:spcPct val="0"/>
              </a:spcBef>
              <a:spcAft>
                <a:spcPts val="600"/>
              </a:spcAft>
              <a:buFont typeface="Wingdings 2" pitchFamily="18" charset="2"/>
              <a:buNone/>
            </a:pPr>
            <a:endParaRPr lang="en-US" sz="2200" smtClean="0">
              <a:latin typeface="Sabon" pitchFamily="18" charset="0"/>
              <a:ea typeface="ヒラギノ角ゴ Pro W3" charset="-128"/>
            </a:endParaRPr>
          </a:p>
          <a:p>
            <a:pPr marL="0" indent="0" eaLnBrk="1" hangingPunct="1">
              <a:lnSpc>
                <a:spcPct val="90000"/>
              </a:lnSpc>
              <a:spcBef>
                <a:spcPct val="0"/>
              </a:spcBef>
              <a:spcAft>
                <a:spcPts val="600"/>
              </a:spcAft>
              <a:buFont typeface="Wingdings 2" pitchFamily="18" charset="2"/>
              <a:buNone/>
            </a:pPr>
            <a:r>
              <a:rPr lang="en-US" sz="1800" smtClean="0">
                <a:solidFill>
                  <a:schemeClr val="tx2"/>
                </a:solidFill>
                <a:latin typeface="Sabon" pitchFamily="18" charset="0"/>
                <a:ea typeface="ヒラギノ角ゴ Pro W3" charset="-128"/>
              </a:rPr>
              <a:t>Reference: Title 22, California Code of Regulations, Sections 53851 and 53910.5</a:t>
            </a:r>
          </a:p>
        </p:txBody>
      </p:sp>
      <p:sp>
        <p:nvSpPr>
          <p:cNvPr id="2" name="Slide Number Placeholder 1"/>
          <p:cNvSpPr>
            <a:spLocks noGrp="1"/>
          </p:cNvSpPr>
          <p:nvPr>
            <p:ph type="sldNum" sz="quarter" idx="12"/>
          </p:nvPr>
        </p:nvSpPr>
        <p:spPr/>
        <p:txBody>
          <a:bodyPr/>
          <a:lstStyle/>
          <a:p>
            <a:pPr>
              <a:defRPr/>
            </a:pPr>
            <a:fld id="{8F76FEBF-E4BC-49DE-80F3-8F9CDEDDEFC6}" type="slidenum">
              <a:rPr lang="en-US" smtClean="0"/>
              <a:pPr>
                <a:defRPr/>
              </a:pPr>
              <a:t>4</a:t>
            </a:fld>
            <a:endParaRPr lang="en-US"/>
          </a:p>
        </p:txBody>
      </p:sp>
      <p:pic>
        <p:nvPicPr>
          <p:cNvPr id="3" name="Audio 2">
            <a:hlinkClick r:id="" action="ppaction://media"/>
          </p:cNvPr>
          <p:cNvPicPr>
            <a:picLocks noChangeAspect="1"/>
          </p:cNvPicPr>
          <p:nvPr>
            <a:audioFile r:link="rId1"/>
            <p:extLst>
              <p:ext uri="{DAA4B4D4-6D71-4841-9C94-3DE7FCFB9230}">
                <p14:media xmlns:p14="http://schemas.microsoft.com/office/powerpoint/2010/main" xmlns="" r:embed="rId4"/>
              </p:ext>
            </p:extLst>
          </p:nvPr>
        </p:nvPicPr>
        <p:blipFill>
          <a:blip r:embed="rId5" cstate="print"/>
          <a:stretch>
            <a:fillRect/>
          </a:stretch>
        </p:blipFill>
        <p:spPr>
          <a:xfrm>
            <a:off x="8382000" y="6096000"/>
            <a:ext cx="609600" cy="609600"/>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2000" advClick="0" advTm="33000"/>
    </mc:Choice>
    <mc:Fallback>
      <p:transition spd="slow" advClick="0" advTm="3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a:xfrm>
            <a:off x="457200" y="454025"/>
            <a:ext cx="8229600" cy="1143000"/>
          </a:xfrm>
        </p:spPr>
        <p:txBody>
          <a:bodyPr/>
          <a:lstStyle/>
          <a:p>
            <a:pPr algn="ctr" eaLnBrk="1" hangingPunct="1"/>
            <a:r>
              <a:rPr lang="en-US" sz="4000" b="1" smtClean="0">
                <a:latin typeface="Sabon" pitchFamily="18" charset="0"/>
              </a:rPr>
              <a:t>Introduction Continued</a:t>
            </a:r>
          </a:p>
        </p:txBody>
      </p:sp>
      <p:sp>
        <p:nvSpPr>
          <p:cNvPr id="22530" name="Content Placeholder 2"/>
          <p:cNvSpPr>
            <a:spLocks noGrp="1"/>
          </p:cNvSpPr>
          <p:nvPr>
            <p:ph idx="1"/>
          </p:nvPr>
        </p:nvSpPr>
        <p:spPr>
          <a:xfrm>
            <a:off x="1116013" y="2352675"/>
            <a:ext cx="6813550" cy="3300413"/>
          </a:xfrm>
        </p:spPr>
        <p:txBody>
          <a:bodyPr/>
          <a:lstStyle/>
          <a:p>
            <a:pPr marL="0" indent="0" eaLnBrk="1" hangingPunct="1">
              <a:buFont typeface="Wingdings 2" pitchFamily="18" charset="2"/>
              <a:buNone/>
            </a:pPr>
            <a:r>
              <a:rPr lang="en-US" sz="2800" b="1" smtClean="0">
                <a:solidFill>
                  <a:schemeClr val="tx2"/>
                </a:solidFill>
                <a:latin typeface="Sabon" pitchFamily="18" charset="0"/>
                <a:ea typeface="ヒラギノ角ゴ Pro W3" charset="-128"/>
              </a:rPr>
              <a:t>New Staying Healthy Assessment (SHA) forms must be implemented by April 1, 2014</a:t>
            </a:r>
          </a:p>
          <a:p>
            <a:pPr marL="0" indent="0" eaLnBrk="1" hangingPunct="1">
              <a:buFont typeface="Wingdings 2" pitchFamily="18" charset="2"/>
              <a:buNone/>
            </a:pPr>
            <a:endParaRPr lang="en-US" sz="2800" b="1" smtClean="0">
              <a:solidFill>
                <a:schemeClr val="tx2"/>
              </a:solidFill>
              <a:latin typeface="Sabon" pitchFamily="18" charset="0"/>
              <a:ea typeface="ヒラギノ角ゴ Pro W3" charset="-128"/>
            </a:endParaRPr>
          </a:p>
          <a:p>
            <a:pPr marL="0" indent="0" eaLnBrk="1" hangingPunct="1">
              <a:buFont typeface="Wingdings 2" pitchFamily="18" charset="2"/>
              <a:buNone/>
            </a:pPr>
            <a:r>
              <a:rPr lang="en-US" sz="2800" b="1" smtClean="0">
                <a:solidFill>
                  <a:schemeClr val="tx2"/>
                </a:solidFill>
                <a:latin typeface="Sabon" pitchFamily="18" charset="0"/>
                <a:ea typeface="ヒラギノ角ゴ Pro W3" charset="-128"/>
              </a:rPr>
              <a:t>Providers are encouraged to begin using the SHA now</a:t>
            </a:r>
          </a:p>
          <a:p>
            <a:pPr marL="0" indent="0" eaLnBrk="1" hangingPunct="1">
              <a:buFont typeface="Wingdings 2" pitchFamily="18" charset="2"/>
              <a:buNone/>
            </a:pPr>
            <a:endParaRPr lang="en-US" smtClean="0"/>
          </a:p>
        </p:txBody>
      </p:sp>
      <p:sp>
        <p:nvSpPr>
          <p:cNvPr id="2" name="Slide Number Placeholder 1"/>
          <p:cNvSpPr>
            <a:spLocks noGrp="1"/>
          </p:cNvSpPr>
          <p:nvPr>
            <p:ph type="sldNum" sz="quarter" idx="12"/>
          </p:nvPr>
        </p:nvSpPr>
        <p:spPr/>
        <p:txBody>
          <a:bodyPr/>
          <a:lstStyle/>
          <a:p>
            <a:pPr>
              <a:defRPr/>
            </a:pPr>
            <a:fld id="{8F76FEBF-E4BC-49DE-80F3-8F9CDEDDEFC6}" type="slidenum">
              <a:rPr lang="en-US" smtClean="0"/>
              <a:pPr>
                <a:defRPr/>
              </a:pPr>
              <a:t>5</a:t>
            </a:fld>
            <a:endParaRPr lang="en-US"/>
          </a:p>
        </p:txBody>
      </p:sp>
      <p:pic>
        <p:nvPicPr>
          <p:cNvPr id="5" name="Audio 4">
            <a:hlinkClick r:id="" action="ppaction://media"/>
          </p:cNvPr>
          <p:cNvPicPr>
            <a:picLocks noChangeAspect="1"/>
          </p:cNvPicPr>
          <p:nvPr>
            <a:audioFile r:link="rId1"/>
            <p:extLst>
              <p:ext uri="{DAA4B4D4-6D71-4841-9C94-3DE7FCFB9230}">
                <p14:media xmlns:p14="http://schemas.microsoft.com/office/powerpoint/2010/main" xmlns="" r:embed="rId4"/>
              </p:ext>
            </p:extLst>
          </p:nvPr>
        </p:nvPicPr>
        <p:blipFill>
          <a:blip r:embed="rId5" cstate="print"/>
          <a:stretch>
            <a:fillRect/>
          </a:stretch>
        </p:blipFill>
        <p:spPr>
          <a:xfrm>
            <a:off x="8382000" y="6096000"/>
            <a:ext cx="609600" cy="609600"/>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2000" advClick="0" advTm="34000"/>
    </mc:Choice>
    <mc:Fallback>
      <p:transition spd="slow" advClick="0" advTm="34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a:xfrm>
            <a:off x="457200" y="795338"/>
            <a:ext cx="8229600" cy="1143000"/>
          </a:xfrm>
        </p:spPr>
        <p:txBody>
          <a:bodyPr/>
          <a:lstStyle/>
          <a:p>
            <a:pPr algn="ctr" eaLnBrk="1" hangingPunct="1"/>
            <a:r>
              <a:rPr lang="en-US" sz="4000" b="1" smtClean="0">
                <a:latin typeface="Sabon" pitchFamily="18" charset="0"/>
                <a:ea typeface="ヒラギノ角ゴ Pro W3" charset="-128"/>
              </a:rPr>
              <a:t>Individual Health Education Behavioral Assessment Goals</a:t>
            </a:r>
            <a:endParaRPr lang="en-US" sz="4000" smtClean="0"/>
          </a:p>
        </p:txBody>
      </p:sp>
      <p:sp>
        <p:nvSpPr>
          <p:cNvPr id="24578" name="Content Placeholder 2"/>
          <p:cNvSpPr>
            <a:spLocks noGrp="1"/>
          </p:cNvSpPr>
          <p:nvPr>
            <p:ph idx="1"/>
          </p:nvPr>
        </p:nvSpPr>
        <p:spPr>
          <a:xfrm>
            <a:off x="823913" y="2382838"/>
            <a:ext cx="7623175" cy="4003675"/>
          </a:xfrm>
        </p:spPr>
        <p:txBody>
          <a:bodyPr/>
          <a:lstStyle/>
          <a:p>
            <a:pPr marL="346075" lvl="1" indent="-346075" eaLnBrk="1" hangingPunct="1">
              <a:spcBef>
                <a:spcPts val="600"/>
              </a:spcBef>
              <a:spcAft>
                <a:spcPts val="600"/>
              </a:spcAft>
              <a:buClr>
                <a:schemeClr val="tx2"/>
              </a:buClr>
              <a:buSzPct val="95000"/>
              <a:buFontTx/>
              <a:buChar char="•"/>
            </a:pPr>
            <a:r>
              <a:rPr lang="en-US" sz="2800" smtClean="0">
                <a:solidFill>
                  <a:schemeClr val="tx2"/>
                </a:solidFill>
                <a:latin typeface="Sabon" pitchFamily="18" charset="0"/>
                <a:ea typeface="ヒラギノ角ゴ Pro W3" charset="-128"/>
              </a:rPr>
              <a:t>Identify and track patient high-risk behaviors</a:t>
            </a:r>
          </a:p>
          <a:p>
            <a:pPr marL="346075" indent="-346075" eaLnBrk="1" hangingPunct="1">
              <a:spcBef>
                <a:spcPts val="600"/>
              </a:spcBef>
              <a:spcAft>
                <a:spcPts val="600"/>
              </a:spcAft>
              <a:buClr>
                <a:schemeClr val="tx2"/>
              </a:buClr>
              <a:buFontTx/>
              <a:buChar char="•"/>
            </a:pPr>
            <a:r>
              <a:rPr lang="en-US" sz="2800" smtClean="0">
                <a:solidFill>
                  <a:schemeClr val="tx2"/>
                </a:solidFill>
                <a:latin typeface="Sabon" pitchFamily="18" charset="0"/>
                <a:ea typeface="ヒラギノ角ゴ Pro W3" charset="-128"/>
              </a:rPr>
              <a:t>Prioritize patient health education needs related to lifestyle, behavior, environment, and cultural and linguistic needs</a:t>
            </a:r>
          </a:p>
          <a:p>
            <a:pPr marL="346075" indent="-346075" eaLnBrk="1" hangingPunct="1">
              <a:spcBef>
                <a:spcPts val="600"/>
              </a:spcBef>
              <a:spcAft>
                <a:spcPts val="600"/>
              </a:spcAft>
              <a:buClr>
                <a:schemeClr val="tx2"/>
              </a:buClr>
              <a:buFontTx/>
              <a:buChar char="•"/>
            </a:pPr>
            <a:r>
              <a:rPr lang="en-US" sz="2800" smtClean="0">
                <a:solidFill>
                  <a:schemeClr val="tx2"/>
                </a:solidFill>
                <a:latin typeface="Sabon" pitchFamily="18" charset="0"/>
                <a:ea typeface="ヒラギノ角ゴ Pro W3" charset="-128"/>
              </a:rPr>
              <a:t>Initiate discussion and counseling regarding high-risk behaviors</a:t>
            </a:r>
          </a:p>
          <a:p>
            <a:pPr marL="346075" indent="-346075" eaLnBrk="1" hangingPunct="1">
              <a:spcBef>
                <a:spcPts val="600"/>
              </a:spcBef>
              <a:spcAft>
                <a:spcPts val="600"/>
              </a:spcAft>
              <a:buClr>
                <a:schemeClr val="tx2"/>
              </a:buClr>
              <a:buFontTx/>
              <a:buChar char="•"/>
            </a:pPr>
            <a:r>
              <a:rPr lang="en-US" sz="2800" smtClean="0">
                <a:solidFill>
                  <a:schemeClr val="tx2"/>
                </a:solidFill>
                <a:latin typeface="Sabon" pitchFamily="18" charset="0"/>
                <a:ea typeface="ヒラギノ角ゴ Pro W3" charset="-128"/>
              </a:rPr>
              <a:t>Provide tailored health education counseling, interventions, referral, and follow-up</a:t>
            </a:r>
          </a:p>
          <a:p>
            <a:pPr marL="346075" indent="-346075" eaLnBrk="1" hangingPunct="1">
              <a:buFont typeface="Wingdings 2" pitchFamily="18" charset="2"/>
              <a:buNone/>
            </a:pPr>
            <a:endParaRPr lang="en-US" sz="2800" smtClean="0"/>
          </a:p>
        </p:txBody>
      </p:sp>
      <p:sp>
        <p:nvSpPr>
          <p:cNvPr id="2" name="Slide Number Placeholder 1"/>
          <p:cNvSpPr>
            <a:spLocks noGrp="1"/>
          </p:cNvSpPr>
          <p:nvPr>
            <p:ph type="sldNum" sz="quarter" idx="12"/>
          </p:nvPr>
        </p:nvSpPr>
        <p:spPr/>
        <p:txBody>
          <a:bodyPr/>
          <a:lstStyle/>
          <a:p>
            <a:pPr>
              <a:defRPr/>
            </a:pPr>
            <a:fld id="{8F76FEBF-E4BC-49DE-80F3-8F9CDEDDEFC6}" type="slidenum">
              <a:rPr lang="en-US" smtClean="0"/>
              <a:pPr>
                <a:defRPr/>
              </a:pPr>
              <a:t>6</a:t>
            </a:fld>
            <a:endParaRPr lang="en-US"/>
          </a:p>
        </p:txBody>
      </p:sp>
      <p:pic>
        <p:nvPicPr>
          <p:cNvPr id="3" name="Audio 2">
            <a:hlinkClick r:id="" action="ppaction://media"/>
          </p:cNvPr>
          <p:cNvPicPr>
            <a:picLocks noChangeAspect="1"/>
          </p:cNvPicPr>
          <p:nvPr>
            <a:audioFile r:link="rId1"/>
            <p:extLst>
              <p:ext uri="{DAA4B4D4-6D71-4841-9C94-3DE7FCFB9230}">
                <p14:media xmlns:p14="http://schemas.microsoft.com/office/powerpoint/2010/main" xmlns="" r:embed="rId4"/>
              </p:ext>
            </p:extLst>
          </p:nvPr>
        </p:nvPicPr>
        <p:blipFill>
          <a:blip r:embed="rId5" cstate="print"/>
          <a:stretch>
            <a:fillRect/>
          </a:stretch>
        </p:blipFill>
        <p:spPr>
          <a:xfrm>
            <a:off x="8382000" y="6096000"/>
            <a:ext cx="609600" cy="609600"/>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2000" advClick="0" advTm="29000"/>
    </mc:Choice>
    <mc:Fallback>
      <p:transition spd="slow" advClick="0" advTm="29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a:xfrm>
            <a:off x="457200" y="785813"/>
            <a:ext cx="8229600" cy="1143000"/>
          </a:xfrm>
        </p:spPr>
        <p:txBody>
          <a:bodyPr/>
          <a:lstStyle/>
          <a:p>
            <a:pPr algn="ctr" eaLnBrk="1" hangingPunct="1"/>
            <a:r>
              <a:rPr lang="en-US" sz="4000" b="1" smtClean="0">
                <a:latin typeface="Sabon" pitchFamily="18" charset="0"/>
                <a:ea typeface="ヒラギノ角ゴ Pro W3" charset="-128"/>
              </a:rPr>
              <a:t>Benefits to Providers and Patients</a:t>
            </a:r>
            <a:endParaRPr lang="en-US" sz="4000" smtClean="0"/>
          </a:p>
        </p:txBody>
      </p:sp>
      <p:sp>
        <p:nvSpPr>
          <p:cNvPr id="26626" name="Content Placeholder 2"/>
          <p:cNvSpPr>
            <a:spLocks noGrp="1"/>
          </p:cNvSpPr>
          <p:nvPr>
            <p:ph idx="1"/>
          </p:nvPr>
        </p:nvSpPr>
        <p:spPr>
          <a:xfrm>
            <a:off x="900113" y="2197100"/>
            <a:ext cx="7561262" cy="3670300"/>
          </a:xfrm>
        </p:spPr>
        <p:txBody>
          <a:bodyPr/>
          <a:lstStyle/>
          <a:p>
            <a:pPr eaLnBrk="1" hangingPunct="1">
              <a:buClr>
                <a:schemeClr val="tx2"/>
              </a:buClr>
              <a:buFontTx/>
              <a:buChar char="•"/>
            </a:pPr>
            <a:r>
              <a:rPr lang="en-US" sz="2800" dirty="0" smtClean="0">
                <a:solidFill>
                  <a:schemeClr val="tx2"/>
                </a:solidFill>
                <a:latin typeface="Sabon" pitchFamily="18" charset="0"/>
                <a:ea typeface="ヒラギノ角ゴ Pro W3" charset="-128"/>
              </a:rPr>
              <a:t>Builds trust between provider and patient </a:t>
            </a:r>
          </a:p>
          <a:p>
            <a:pPr eaLnBrk="1" hangingPunct="1">
              <a:buClr>
                <a:schemeClr val="tx2"/>
              </a:buClr>
              <a:buFontTx/>
              <a:buChar char="•"/>
            </a:pPr>
            <a:r>
              <a:rPr lang="en-US" sz="2800" dirty="0" smtClean="0">
                <a:solidFill>
                  <a:schemeClr val="tx2"/>
                </a:solidFill>
                <a:latin typeface="Sabon" pitchFamily="18" charset="0"/>
                <a:ea typeface="ヒラギノ角ゴ Pro W3" charset="-128"/>
              </a:rPr>
              <a:t>Improves patient-provider relationship and patient satisfaction</a:t>
            </a:r>
          </a:p>
          <a:p>
            <a:pPr eaLnBrk="1" hangingPunct="1">
              <a:buClr>
                <a:schemeClr val="tx2"/>
              </a:buClr>
              <a:buFontTx/>
              <a:buChar char="•"/>
            </a:pPr>
            <a:r>
              <a:rPr lang="en-US" sz="2800" dirty="0" smtClean="0">
                <a:solidFill>
                  <a:schemeClr val="tx2"/>
                </a:solidFill>
                <a:latin typeface="Sabon" pitchFamily="18" charset="0"/>
                <a:ea typeface="ヒラギノ角ゴ Pro W3" charset="-128"/>
              </a:rPr>
              <a:t>Allows for more personalized care plans</a:t>
            </a:r>
          </a:p>
          <a:p>
            <a:pPr eaLnBrk="1" hangingPunct="1">
              <a:buClr>
                <a:schemeClr val="tx2"/>
              </a:buClr>
              <a:buFontTx/>
              <a:buChar char="•"/>
            </a:pPr>
            <a:r>
              <a:rPr lang="en-US" sz="2800" dirty="0" smtClean="0">
                <a:solidFill>
                  <a:schemeClr val="tx2"/>
                </a:solidFill>
                <a:latin typeface="Sabon" pitchFamily="18" charset="0"/>
                <a:ea typeface="ヒラギノ角ゴ Pro W3" charset="-128"/>
              </a:rPr>
              <a:t>Streamlines HEDIS documentation for providers, ensures members get preventive health services</a:t>
            </a:r>
          </a:p>
          <a:p>
            <a:pPr eaLnBrk="1" hangingPunct="1">
              <a:buClr>
                <a:schemeClr val="tx2"/>
              </a:buClr>
              <a:buFontTx/>
              <a:buChar char="•"/>
            </a:pPr>
            <a:r>
              <a:rPr lang="en-US" sz="2800" dirty="0" smtClean="0">
                <a:solidFill>
                  <a:schemeClr val="tx2"/>
                </a:solidFill>
                <a:latin typeface="Sabon" pitchFamily="18" charset="0"/>
                <a:ea typeface="ヒラギノ角ゴ Pro W3" charset="-128"/>
              </a:rPr>
              <a:t>Allows provider to document patient counseling</a:t>
            </a:r>
          </a:p>
          <a:p>
            <a:pPr eaLnBrk="1" hangingPunct="1">
              <a:buFont typeface="Wingdings 2" pitchFamily="18" charset="2"/>
              <a:buNone/>
            </a:pPr>
            <a:endParaRPr lang="en-US" sz="2800" dirty="0" smtClean="0"/>
          </a:p>
        </p:txBody>
      </p:sp>
      <p:sp>
        <p:nvSpPr>
          <p:cNvPr id="2" name="Slide Number Placeholder 1"/>
          <p:cNvSpPr>
            <a:spLocks noGrp="1"/>
          </p:cNvSpPr>
          <p:nvPr>
            <p:ph type="sldNum" sz="quarter" idx="12"/>
          </p:nvPr>
        </p:nvSpPr>
        <p:spPr/>
        <p:txBody>
          <a:bodyPr/>
          <a:lstStyle/>
          <a:p>
            <a:pPr>
              <a:defRPr/>
            </a:pPr>
            <a:fld id="{8F76FEBF-E4BC-49DE-80F3-8F9CDEDDEFC6}" type="slidenum">
              <a:rPr lang="en-US" smtClean="0"/>
              <a:pPr>
                <a:defRPr/>
              </a:pPr>
              <a:t>7</a:t>
            </a:fld>
            <a:endParaRPr lang="en-US"/>
          </a:p>
        </p:txBody>
      </p:sp>
      <p:pic>
        <p:nvPicPr>
          <p:cNvPr id="3" name="Audio 2">
            <a:hlinkClick r:id="" action="ppaction://media"/>
          </p:cNvPr>
          <p:cNvPicPr>
            <a:picLocks noChangeAspect="1"/>
          </p:cNvPicPr>
          <p:nvPr>
            <a:audioFile r:link="rId1"/>
            <p:extLst>
              <p:ext uri="{DAA4B4D4-6D71-4841-9C94-3DE7FCFB9230}">
                <p14:media xmlns:p14="http://schemas.microsoft.com/office/powerpoint/2010/main" xmlns="" r:embed="rId4"/>
              </p:ext>
            </p:extLst>
          </p:nvPr>
        </p:nvPicPr>
        <p:blipFill>
          <a:blip r:embed="rId5" cstate="print"/>
          <a:stretch>
            <a:fillRect/>
          </a:stretch>
        </p:blipFill>
        <p:spPr>
          <a:xfrm>
            <a:off x="8382000" y="6096000"/>
            <a:ext cx="609600" cy="609600"/>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2000" advClick="0" advTm="25000"/>
    </mc:Choice>
    <mc:Fallback>
      <p:transition spd="slow" advClick="0" advTm="2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3" y="925513"/>
            <a:ext cx="8229600" cy="1143000"/>
          </a:xfrm>
        </p:spPr>
        <p:txBody>
          <a:bodyPr>
            <a:normAutofit fontScale="90000"/>
          </a:bodyPr>
          <a:lstStyle/>
          <a:p>
            <a:pPr algn="ctr" eaLnBrk="1" fontAlgn="auto" hangingPunct="1">
              <a:spcAft>
                <a:spcPts val="0"/>
              </a:spcAft>
              <a:defRPr/>
            </a:pPr>
            <a:r>
              <a:rPr lang="en-US" sz="4400" b="1" dirty="0">
                <a:latin typeface="Sabon" charset="0"/>
                <a:ea typeface="ヒラギノ角ゴ Pro W3" charset="0"/>
                <a:cs typeface="ヒラギノ角ゴ Pro W3" charset="0"/>
              </a:rPr>
              <a:t>SHA Periodicity Table</a:t>
            </a:r>
            <a:r>
              <a:rPr lang="en-US" dirty="0">
                <a:latin typeface="Sabon" charset="0"/>
                <a:ea typeface="ヒラギノ角ゴ Pro W3" charset="0"/>
                <a:cs typeface="ヒラギノ角ゴ Pro W3" charset="0"/>
              </a:rPr>
              <a:t/>
            </a:r>
            <a:br>
              <a:rPr lang="en-US" dirty="0">
                <a:latin typeface="Sabon" charset="0"/>
                <a:ea typeface="ヒラギノ角ゴ Pro W3" charset="0"/>
                <a:cs typeface="ヒラギノ角ゴ Pro W3" charset="0"/>
              </a:rPr>
            </a:br>
            <a:endParaRPr lang="en-US" dirty="0"/>
          </a:p>
        </p:txBody>
      </p:sp>
      <p:sp>
        <p:nvSpPr>
          <p:cNvPr id="4" name="Slide Number Placeholder 3"/>
          <p:cNvSpPr>
            <a:spLocks noGrp="1"/>
          </p:cNvSpPr>
          <p:nvPr>
            <p:ph type="sldNum" sz="quarter" idx="12"/>
          </p:nvPr>
        </p:nvSpPr>
        <p:spPr/>
        <p:txBody>
          <a:bodyPr/>
          <a:lstStyle/>
          <a:p>
            <a:pPr>
              <a:defRPr/>
            </a:pPr>
            <a:fld id="{8F76FEBF-E4BC-49DE-80F3-8F9CDEDDEFC6}" type="slidenum">
              <a:rPr lang="en-US" smtClean="0"/>
              <a:pPr>
                <a:defRPr/>
              </a:pPr>
              <a:t>8</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xmlns="" val="1641114001"/>
              </p:ext>
            </p:extLst>
          </p:nvPr>
        </p:nvGraphicFramePr>
        <p:xfrm>
          <a:off x="891250" y="1493139"/>
          <a:ext cx="7581417" cy="4988685"/>
        </p:xfrm>
        <a:graphic>
          <a:graphicData uri="http://schemas.openxmlformats.org/drawingml/2006/table">
            <a:tbl>
              <a:tblPr firstRow="1" firstCol="1" bandRow="1"/>
              <a:tblGrid>
                <a:gridCol w="1785342"/>
                <a:gridCol w="1369809"/>
                <a:gridCol w="1597379"/>
                <a:gridCol w="1420731"/>
                <a:gridCol w="1408156"/>
              </a:tblGrid>
              <a:tr h="327684">
                <a:tc>
                  <a:txBody>
                    <a:bodyPr/>
                    <a:lstStyle/>
                    <a:p>
                      <a:pPr marL="0" marR="0" algn="ctr">
                        <a:lnSpc>
                          <a:spcPct val="115000"/>
                        </a:lnSpc>
                        <a:spcBef>
                          <a:spcPts val="0"/>
                        </a:spcBef>
                        <a:spcAft>
                          <a:spcPts val="0"/>
                        </a:spcAft>
                      </a:pPr>
                      <a:r>
                        <a:rPr lang="en-US" sz="1600" b="1" kern="1200">
                          <a:solidFill>
                            <a:srgbClr val="000000"/>
                          </a:solidFill>
                          <a:effectLst/>
                          <a:latin typeface="Sabon"/>
                          <a:ea typeface="Calibri"/>
                          <a:cs typeface="Times New Roman"/>
                        </a:rPr>
                        <a:t>Questionnaire</a:t>
                      </a:r>
                      <a:endParaRPr lang="en-US" sz="1000">
                        <a:effectLst/>
                        <a:latin typeface="Calibri"/>
                        <a:ea typeface="Calibri"/>
                        <a:cs typeface="Times New Roman"/>
                      </a:endParaRPr>
                    </a:p>
                  </a:txBody>
                  <a:tcPr marL="38111" marR="38111" marT="6628" marB="0">
                    <a:lnL w="28575" cap="flat" cmpd="sng" algn="ctr">
                      <a:solidFill>
                        <a:srgbClr val="CC0000"/>
                      </a:solidFill>
                      <a:prstDash val="solid"/>
                      <a:round/>
                      <a:headEnd type="none" w="med" len="med"/>
                      <a:tailEnd type="none" w="med" len="med"/>
                    </a:lnL>
                    <a:lnR w="28575" cap="flat" cmpd="sng" algn="ctr">
                      <a:solidFill>
                        <a:srgbClr val="CC0000"/>
                      </a:solidFill>
                      <a:prstDash val="solid"/>
                      <a:round/>
                      <a:headEnd type="none" w="med" len="med"/>
                      <a:tailEnd type="none" w="med" len="med"/>
                    </a:lnR>
                    <a:lnT w="28575" cap="flat" cmpd="sng" algn="ctr">
                      <a:solidFill>
                        <a:srgbClr val="CC0000"/>
                      </a:solidFill>
                      <a:prstDash val="solid"/>
                      <a:round/>
                      <a:headEnd type="none" w="med" len="med"/>
                      <a:tailEnd type="none" w="med" len="med"/>
                    </a:lnT>
                    <a:lnB w="28575" cap="flat" cmpd="sng" algn="ctr">
                      <a:solidFill>
                        <a:srgbClr val="CC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kern="1200">
                          <a:solidFill>
                            <a:srgbClr val="000000"/>
                          </a:solidFill>
                          <a:effectLst/>
                          <a:latin typeface="Sabon"/>
                          <a:ea typeface="Calibri"/>
                          <a:cs typeface="Times New Roman"/>
                        </a:rPr>
                        <a:t>Administer</a:t>
                      </a:r>
                      <a:endParaRPr lang="en-US" sz="1000">
                        <a:effectLst/>
                        <a:latin typeface="Calibri"/>
                        <a:ea typeface="Calibri"/>
                        <a:cs typeface="Times New Roman"/>
                      </a:endParaRPr>
                    </a:p>
                  </a:txBody>
                  <a:tcPr marL="38111" marR="38111" marT="6628" marB="0">
                    <a:lnL w="28575" cap="flat" cmpd="sng" algn="ctr">
                      <a:solidFill>
                        <a:srgbClr val="CC0000"/>
                      </a:solidFill>
                      <a:prstDash val="solid"/>
                      <a:round/>
                      <a:headEnd type="none" w="med" len="med"/>
                      <a:tailEnd type="none" w="med" len="med"/>
                    </a:lnL>
                    <a:lnR w="28575" cap="flat" cmpd="sng" algn="ctr">
                      <a:solidFill>
                        <a:srgbClr val="CC0000"/>
                      </a:solidFill>
                      <a:prstDash val="solid"/>
                      <a:round/>
                      <a:headEnd type="none" w="med" len="med"/>
                      <a:tailEnd type="none" w="med" len="med"/>
                    </a:lnR>
                    <a:lnT w="28575" cap="flat" cmpd="sng" algn="ctr">
                      <a:solidFill>
                        <a:srgbClr val="CC0000"/>
                      </a:solidFill>
                      <a:prstDash val="solid"/>
                      <a:round/>
                      <a:headEnd type="none" w="med" len="med"/>
                      <a:tailEnd type="none" w="med" len="med"/>
                    </a:lnT>
                    <a:lnB w="28575" cap="flat" cmpd="sng" algn="ctr">
                      <a:solidFill>
                        <a:srgbClr val="CC0000"/>
                      </a:solidFill>
                      <a:prstDash val="solid"/>
                      <a:round/>
                      <a:headEnd type="none" w="med" len="med"/>
                      <a:tailEnd type="none" w="med" len="med"/>
                    </a:lnB>
                  </a:tcPr>
                </a:tc>
                <a:tc gridSpan="2">
                  <a:txBody>
                    <a:bodyPr/>
                    <a:lstStyle/>
                    <a:p>
                      <a:pPr marL="0" marR="0" algn="ctr">
                        <a:lnSpc>
                          <a:spcPct val="115000"/>
                        </a:lnSpc>
                        <a:spcBef>
                          <a:spcPts val="0"/>
                        </a:spcBef>
                        <a:spcAft>
                          <a:spcPts val="0"/>
                        </a:spcAft>
                      </a:pPr>
                      <a:r>
                        <a:rPr lang="en-US" sz="1600" b="1" kern="1200">
                          <a:solidFill>
                            <a:srgbClr val="000000"/>
                          </a:solidFill>
                          <a:effectLst/>
                          <a:latin typeface="Sabon"/>
                          <a:ea typeface="Calibri"/>
                          <a:cs typeface="Times New Roman"/>
                        </a:rPr>
                        <a:t>Administer/Re-administer</a:t>
                      </a:r>
                      <a:endParaRPr lang="en-US" sz="1000">
                        <a:effectLst/>
                        <a:latin typeface="Calibri"/>
                        <a:ea typeface="Calibri"/>
                        <a:cs typeface="Times New Roman"/>
                      </a:endParaRPr>
                    </a:p>
                  </a:txBody>
                  <a:tcPr marL="38111" marR="38111" marT="6628" marB="0">
                    <a:lnL w="28575" cap="flat" cmpd="sng" algn="ctr">
                      <a:solidFill>
                        <a:srgbClr val="CC0000"/>
                      </a:solidFill>
                      <a:prstDash val="solid"/>
                      <a:round/>
                      <a:headEnd type="none" w="med" len="med"/>
                      <a:tailEnd type="none" w="med" len="med"/>
                    </a:lnL>
                    <a:lnR w="28575" cap="flat" cmpd="sng" algn="ctr">
                      <a:solidFill>
                        <a:srgbClr val="CC0000"/>
                      </a:solidFill>
                      <a:prstDash val="solid"/>
                      <a:round/>
                      <a:headEnd type="none" w="med" len="med"/>
                      <a:tailEnd type="none" w="med" len="med"/>
                    </a:lnR>
                    <a:lnT w="28575" cap="flat" cmpd="sng" algn="ctr">
                      <a:solidFill>
                        <a:srgbClr val="CC0000"/>
                      </a:solidFill>
                      <a:prstDash val="solid"/>
                      <a:round/>
                      <a:headEnd type="none" w="med" len="med"/>
                      <a:tailEnd type="none" w="med" len="med"/>
                    </a:lnT>
                    <a:lnB w="28575" cap="flat" cmpd="sng" algn="ctr">
                      <a:solidFill>
                        <a:srgbClr val="CC0000"/>
                      </a:solidFill>
                      <a:prstDash val="solid"/>
                      <a:round/>
                      <a:headEnd type="none" w="med" len="med"/>
                      <a:tailEnd type="none" w="med" len="med"/>
                    </a:lnB>
                  </a:tcPr>
                </a:tc>
                <a:tc hMerge="1">
                  <a:txBody>
                    <a:bodyPr/>
                    <a:lstStyle/>
                    <a:p>
                      <a:endParaRPr lang="en-US"/>
                    </a:p>
                  </a:txBody>
                  <a:tcPr/>
                </a:tc>
                <a:tc>
                  <a:txBody>
                    <a:bodyPr/>
                    <a:lstStyle/>
                    <a:p>
                      <a:pPr marL="0" marR="0" algn="ctr">
                        <a:lnSpc>
                          <a:spcPct val="115000"/>
                        </a:lnSpc>
                        <a:spcBef>
                          <a:spcPts val="0"/>
                        </a:spcBef>
                        <a:spcAft>
                          <a:spcPts val="0"/>
                        </a:spcAft>
                      </a:pPr>
                      <a:r>
                        <a:rPr lang="en-US" sz="1600" b="1" kern="1200">
                          <a:solidFill>
                            <a:srgbClr val="000000"/>
                          </a:solidFill>
                          <a:effectLst/>
                          <a:latin typeface="Sabon"/>
                          <a:ea typeface="Calibri"/>
                          <a:cs typeface="Times New Roman"/>
                        </a:rPr>
                        <a:t>Review</a:t>
                      </a:r>
                      <a:endParaRPr lang="en-US" sz="1000">
                        <a:effectLst/>
                        <a:latin typeface="Calibri"/>
                        <a:ea typeface="Calibri"/>
                        <a:cs typeface="Times New Roman"/>
                      </a:endParaRPr>
                    </a:p>
                  </a:txBody>
                  <a:tcPr marL="38111" marR="38111" marT="6628" marB="0">
                    <a:lnL w="28575" cap="flat" cmpd="sng" algn="ctr">
                      <a:solidFill>
                        <a:srgbClr val="CC0000"/>
                      </a:solidFill>
                      <a:prstDash val="solid"/>
                      <a:round/>
                      <a:headEnd type="none" w="med" len="med"/>
                      <a:tailEnd type="none" w="med" len="med"/>
                    </a:lnL>
                    <a:lnR w="28575" cap="flat" cmpd="sng" algn="ctr">
                      <a:solidFill>
                        <a:srgbClr val="CC0000"/>
                      </a:solidFill>
                      <a:prstDash val="solid"/>
                      <a:round/>
                      <a:headEnd type="none" w="med" len="med"/>
                      <a:tailEnd type="none" w="med" len="med"/>
                    </a:lnR>
                    <a:lnT w="28575" cap="flat" cmpd="sng" algn="ctr">
                      <a:solidFill>
                        <a:srgbClr val="CC0000"/>
                      </a:solidFill>
                      <a:prstDash val="solid"/>
                      <a:round/>
                      <a:headEnd type="none" w="med" len="med"/>
                      <a:tailEnd type="none" w="med" len="med"/>
                    </a:lnT>
                    <a:lnB w="28575" cap="flat" cmpd="sng" algn="ctr">
                      <a:solidFill>
                        <a:srgbClr val="CC0000"/>
                      </a:solidFill>
                      <a:prstDash val="solid"/>
                      <a:round/>
                      <a:headEnd type="none" w="med" len="med"/>
                      <a:tailEnd type="none" w="med" len="med"/>
                    </a:lnB>
                  </a:tcPr>
                </a:tc>
              </a:tr>
              <a:tr h="1152540">
                <a:tc>
                  <a:txBody>
                    <a:bodyPr/>
                    <a:lstStyle/>
                    <a:p>
                      <a:pPr marL="0" marR="0" algn="ctr">
                        <a:lnSpc>
                          <a:spcPct val="115000"/>
                        </a:lnSpc>
                        <a:spcBef>
                          <a:spcPts val="0"/>
                        </a:spcBef>
                        <a:spcAft>
                          <a:spcPts val="0"/>
                        </a:spcAft>
                      </a:pPr>
                      <a:r>
                        <a:rPr lang="en-US" sz="1400" kern="1200">
                          <a:solidFill>
                            <a:srgbClr val="000000"/>
                          </a:solidFill>
                          <a:effectLst/>
                          <a:latin typeface="Sabon"/>
                          <a:ea typeface="Calibri"/>
                          <a:cs typeface="Times New Roman"/>
                        </a:rPr>
                        <a:t>Age Groups</a:t>
                      </a:r>
                      <a:endParaRPr lang="en-US" sz="1000">
                        <a:effectLst/>
                        <a:latin typeface="Calibri"/>
                        <a:ea typeface="Calibri"/>
                        <a:cs typeface="Times New Roman"/>
                      </a:endParaRPr>
                    </a:p>
                  </a:txBody>
                  <a:tcPr marL="38111" marR="38111" marT="6628" marB="0">
                    <a:lnL w="28575" cap="flat" cmpd="sng" algn="ctr">
                      <a:solidFill>
                        <a:srgbClr val="CC0000"/>
                      </a:solidFill>
                      <a:prstDash val="solid"/>
                      <a:round/>
                      <a:headEnd type="none" w="med" len="med"/>
                      <a:tailEnd type="none" w="med" len="med"/>
                    </a:lnL>
                    <a:lnR w="28575" cap="flat" cmpd="sng" algn="ctr">
                      <a:solidFill>
                        <a:srgbClr val="CC0000"/>
                      </a:solidFill>
                      <a:prstDash val="solid"/>
                      <a:round/>
                      <a:headEnd type="none" w="med" len="med"/>
                      <a:tailEnd type="none" w="med" len="med"/>
                    </a:lnR>
                    <a:lnT w="28575" cap="flat" cmpd="sng" algn="ctr">
                      <a:solidFill>
                        <a:srgbClr val="CC0000"/>
                      </a:solidFill>
                      <a:prstDash val="solid"/>
                      <a:round/>
                      <a:headEnd type="none" w="med" len="med"/>
                      <a:tailEnd type="none" w="med" len="med"/>
                    </a:lnT>
                    <a:lnB w="28575" cap="flat" cmpd="sng" algn="ctr">
                      <a:solidFill>
                        <a:srgbClr val="CC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kern="1200">
                          <a:solidFill>
                            <a:srgbClr val="000000"/>
                          </a:solidFill>
                          <a:effectLst/>
                          <a:latin typeface="Sabon"/>
                          <a:ea typeface="Calibri"/>
                          <a:cs typeface="Times New Roman"/>
                        </a:rPr>
                        <a:t>Within 120 Days of Enrollment</a:t>
                      </a:r>
                      <a:endParaRPr lang="en-US" sz="1000">
                        <a:effectLst/>
                        <a:latin typeface="Calibri"/>
                        <a:ea typeface="Calibri"/>
                        <a:cs typeface="Times New Roman"/>
                      </a:endParaRPr>
                    </a:p>
                  </a:txBody>
                  <a:tcPr marL="38111" marR="38111" marT="6628" marB="0">
                    <a:lnL w="28575" cap="flat" cmpd="sng" algn="ctr">
                      <a:solidFill>
                        <a:srgbClr val="CC0000"/>
                      </a:solidFill>
                      <a:prstDash val="solid"/>
                      <a:round/>
                      <a:headEnd type="none" w="med" len="med"/>
                      <a:tailEnd type="none" w="med" len="med"/>
                    </a:lnL>
                    <a:lnR w="28575" cap="flat" cmpd="sng" algn="ctr">
                      <a:solidFill>
                        <a:srgbClr val="CC0000"/>
                      </a:solidFill>
                      <a:prstDash val="solid"/>
                      <a:round/>
                      <a:headEnd type="none" w="med" len="med"/>
                      <a:tailEnd type="none" w="med" len="med"/>
                    </a:lnR>
                    <a:lnT w="28575" cap="flat" cmpd="sng" algn="ctr">
                      <a:solidFill>
                        <a:srgbClr val="CC0000"/>
                      </a:solidFill>
                      <a:prstDash val="solid"/>
                      <a:round/>
                      <a:headEnd type="none" w="med" len="med"/>
                      <a:tailEnd type="none" w="med" len="med"/>
                    </a:lnT>
                    <a:lnB w="28575" cap="flat" cmpd="sng" algn="ctr">
                      <a:solidFill>
                        <a:srgbClr val="CC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kern="1200">
                          <a:solidFill>
                            <a:srgbClr val="000000"/>
                          </a:solidFill>
                          <a:effectLst/>
                          <a:latin typeface="Sabon"/>
                          <a:ea typeface="Calibri"/>
                          <a:cs typeface="Times New Roman"/>
                        </a:rPr>
                        <a:t>1</a:t>
                      </a:r>
                      <a:r>
                        <a:rPr lang="en-US" sz="1400" kern="1200" baseline="30000">
                          <a:solidFill>
                            <a:srgbClr val="000000"/>
                          </a:solidFill>
                          <a:effectLst/>
                          <a:latin typeface="Sabon"/>
                          <a:ea typeface="Calibri"/>
                          <a:cs typeface="Times New Roman"/>
                        </a:rPr>
                        <a:t>st</a:t>
                      </a:r>
                      <a:r>
                        <a:rPr lang="en-US" sz="1400" kern="1200">
                          <a:solidFill>
                            <a:srgbClr val="000000"/>
                          </a:solidFill>
                          <a:effectLst/>
                          <a:latin typeface="Sabon"/>
                          <a:ea typeface="Calibri"/>
                          <a:cs typeface="Times New Roman"/>
                        </a:rPr>
                        <a:t> Scheduled Exam </a:t>
                      </a:r>
                      <a:r>
                        <a:rPr lang="en-US" sz="1400" i="1" kern="1200">
                          <a:solidFill>
                            <a:srgbClr val="000000"/>
                          </a:solidFill>
                          <a:effectLst/>
                          <a:latin typeface="Sabon"/>
                          <a:ea typeface="Calibri"/>
                          <a:cs typeface="Times New Roman"/>
                        </a:rPr>
                        <a:t>(after entering new age group)</a:t>
                      </a:r>
                      <a:endParaRPr lang="en-US" sz="1000">
                        <a:effectLst/>
                        <a:latin typeface="Calibri"/>
                        <a:ea typeface="Calibri"/>
                        <a:cs typeface="Times New Roman"/>
                      </a:endParaRPr>
                    </a:p>
                  </a:txBody>
                  <a:tcPr marL="38111" marR="38111" marT="6628" marB="0">
                    <a:lnL w="28575" cap="flat" cmpd="sng" algn="ctr">
                      <a:solidFill>
                        <a:srgbClr val="CC0000"/>
                      </a:solidFill>
                      <a:prstDash val="solid"/>
                      <a:round/>
                      <a:headEnd type="none" w="med" len="med"/>
                      <a:tailEnd type="none" w="med" len="med"/>
                    </a:lnL>
                    <a:lnR w="28575" cap="flat" cmpd="sng" algn="ctr">
                      <a:solidFill>
                        <a:srgbClr val="CC0000"/>
                      </a:solidFill>
                      <a:prstDash val="solid"/>
                      <a:round/>
                      <a:headEnd type="none" w="med" len="med"/>
                      <a:tailEnd type="none" w="med" len="med"/>
                    </a:lnR>
                    <a:lnT w="28575" cap="flat" cmpd="sng" algn="ctr">
                      <a:solidFill>
                        <a:srgbClr val="CC0000"/>
                      </a:solidFill>
                      <a:prstDash val="solid"/>
                      <a:round/>
                      <a:headEnd type="none" w="med" len="med"/>
                      <a:tailEnd type="none" w="med" len="med"/>
                    </a:lnT>
                    <a:lnB w="28575" cap="flat" cmpd="sng" algn="ctr">
                      <a:solidFill>
                        <a:srgbClr val="CC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kern="1200">
                          <a:solidFill>
                            <a:srgbClr val="000000"/>
                          </a:solidFill>
                          <a:effectLst/>
                          <a:latin typeface="Sabon"/>
                          <a:ea typeface="Calibri"/>
                          <a:cs typeface="Times New Roman"/>
                        </a:rPr>
                        <a:t>Every 3-5 years</a:t>
                      </a:r>
                      <a:endParaRPr lang="en-US" sz="1000">
                        <a:effectLst/>
                        <a:latin typeface="Calibri"/>
                        <a:ea typeface="Calibri"/>
                        <a:cs typeface="Times New Roman"/>
                      </a:endParaRPr>
                    </a:p>
                  </a:txBody>
                  <a:tcPr marL="38111" marR="38111" marT="6628" marB="0">
                    <a:lnL w="28575" cap="flat" cmpd="sng" algn="ctr">
                      <a:solidFill>
                        <a:srgbClr val="CC0000"/>
                      </a:solidFill>
                      <a:prstDash val="solid"/>
                      <a:round/>
                      <a:headEnd type="none" w="med" len="med"/>
                      <a:tailEnd type="none" w="med" len="med"/>
                    </a:lnL>
                    <a:lnR w="28575" cap="flat" cmpd="sng" algn="ctr">
                      <a:solidFill>
                        <a:srgbClr val="CC0000"/>
                      </a:solidFill>
                      <a:prstDash val="solid"/>
                      <a:round/>
                      <a:headEnd type="none" w="med" len="med"/>
                      <a:tailEnd type="none" w="med" len="med"/>
                    </a:lnR>
                    <a:lnT w="28575" cap="flat" cmpd="sng" algn="ctr">
                      <a:solidFill>
                        <a:srgbClr val="CC0000"/>
                      </a:solidFill>
                      <a:prstDash val="solid"/>
                      <a:round/>
                      <a:headEnd type="none" w="med" len="med"/>
                      <a:tailEnd type="none" w="med" len="med"/>
                    </a:lnT>
                    <a:lnB w="28575" cap="flat" cmpd="sng" algn="ctr">
                      <a:solidFill>
                        <a:srgbClr val="CC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kern="1200">
                          <a:solidFill>
                            <a:srgbClr val="000000"/>
                          </a:solidFill>
                          <a:effectLst/>
                          <a:latin typeface="Sabon"/>
                          <a:ea typeface="Calibri"/>
                          <a:cs typeface="Times New Roman"/>
                        </a:rPr>
                        <a:t>Annually </a:t>
                      </a:r>
                      <a:r>
                        <a:rPr lang="en-US" sz="1400" i="1" kern="1200">
                          <a:solidFill>
                            <a:srgbClr val="000000"/>
                          </a:solidFill>
                          <a:effectLst/>
                          <a:latin typeface="Sabon"/>
                          <a:ea typeface="Calibri"/>
                          <a:cs typeface="Times New Roman"/>
                        </a:rPr>
                        <a:t>(Interval Years)</a:t>
                      </a:r>
                      <a:endParaRPr lang="en-US" sz="1000">
                        <a:effectLst/>
                        <a:latin typeface="Calibri"/>
                        <a:ea typeface="Calibri"/>
                        <a:cs typeface="Times New Roman"/>
                      </a:endParaRPr>
                    </a:p>
                  </a:txBody>
                  <a:tcPr marL="38111" marR="38111" marT="6628" marB="0">
                    <a:lnL w="28575" cap="flat" cmpd="sng" algn="ctr">
                      <a:solidFill>
                        <a:srgbClr val="CC0000"/>
                      </a:solidFill>
                      <a:prstDash val="solid"/>
                      <a:round/>
                      <a:headEnd type="none" w="med" len="med"/>
                      <a:tailEnd type="none" w="med" len="med"/>
                    </a:lnL>
                    <a:lnR w="28575" cap="flat" cmpd="sng" algn="ctr">
                      <a:solidFill>
                        <a:srgbClr val="CC0000"/>
                      </a:solidFill>
                      <a:prstDash val="solid"/>
                      <a:round/>
                      <a:headEnd type="none" w="med" len="med"/>
                      <a:tailEnd type="none" w="med" len="med"/>
                    </a:lnR>
                    <a:lnT w="28575" cap="flat" cmpd="sng" algn="ctr">
                      <a:solidFill>
                        <a:srgbClr val="CC0000"/>
                      </a:solidFill>
                      <a:prstDash val="solid"/>
                      <a:round/>
                      <a:headEnd type="none" w="med" len="med"/>
                      <a:tailEnd type="none" w="med" len="med"/>
                    </a:lnT>
                    <a:lnB w="28575" cap="flat" cmpd="sng" algn="ctr">
                      <a:solidFill>
                        <a:srgbClr val="CC0000"/>
                      </a:solidFill>
                      <a:prstDash val="solid"/>
                      <a:round/>
                      <a:headEnd type="none" w="med" len="med"/>
                      <a:tailEnd type="none" w="med" len="med"/>
                    </a:lnB>
                  </a:tcPr>
                </a:tc>
              </a:tr>
              <a:tr h="389829">
                <a:tc>
                  <a:txBody>
                    <a:bodyPr/>
                    <a:lstStyle/>
                    <a:p>
                      <a:pPr marL="0" marR="0" algn="ctr">
                        <a:lnSpc>
                          <a:spcPct val="115000"/>
                        </a:lnSpc>
                        <a:spcBef>
                          <a:spcPts val="0"/>
                        </a:spcBef>
                        <a:spcAft>
                          <a:spcPts val="0"/>
                        </a:spcAft>
                      </a:pPr>
                      <a:r>
                        <a:rPr lang="en-US" sz="1600" b="1" kern="1200">
                          <a:solidFill>
                            <a:srgbClr val="000000"/>
                          </a:solidFill>
                          <a:effectLst/>
                          <a:latin typeface="Sabon"/>
                          <a:ea typeface="Calibri"/>
                          <a:cs typeface="Times New Roman"/>
                        </a:rPr>
                        <a:t>0-6 mo.</a:t>
                      </a:r>
                      <a:endParaRPr lang="en-US" sz="1000">
                        <a:effectLst/>
                        <a:latin typeface="Calibri"/>
                        <a:ea typeface="Calibri"/>
                        <a:cs typeface="Times New Roman"/>
                      </a:endParaRPr>
                    </a:p>
                  </a:txBody>
                  <a:tcPr marL="38111" marR="38111" marT="6628" marB="0">
                    <a:lnL w="28575" cap="flat" cmpd="sng" algn="ctr">
                      <a:solidFill>
                        <a:srgbClr val="CC0000"/>
                      </a:solidFill>
                      <a:prstDash val="solid"/>
                      <a:round/>
                      <a:headEnd type="none" w="med" len="med"/>
                      <a:tailEnd type="none" w="med" len="med"/>
                    </a:lnL>
                    <a:lnR w="28575" cap="flat" cmpd="sng" algn="ctr">
                      <a:solidFill>
                        <a:srgbClr val="CC0000"/>
                      </a:solidFill>
                      <a:prstDash val="solid"/>
                      <a:round/>
                      <a:headEnd type="none" w="med" len="med"/>
                      <a:tailEnd type="none" w="med" len="med"/>
                    </a:lnR>
                    <a:lnT w="28575" cap="flat" cmpd="sng" algn="ctr">
                      <a:solidFill>
                        <a:srgbClr val="CC0000"/>
                      </a:solidFill>
                      <a:prstDash val="solid"/>
                      <a:round/>
                      <a:headEnd type="none" w="med" len="med"/>
                      <a:tailEnd type="none" w="med" len="med"/>
                    </a:lnT>
                    <a:lnB w="28575" cap="flat" cmpd="sng" algn="ctr">
                      <a:solidFill>
                        <a:srgbClr val="CC0000"/>
                      </a:solidFill>
                      <a:prstDash val="solid"/>
                      <a:round/>
                      <a:headEnd type="none" w="med" len="med"/>
                      <a:tailEnd type="none" w="med" len="med"/>
                    </a:lnB>
                  </a:tcPr>
                </a:tc>
                <a:tc>
                  <a:txBody>
                    <a:bodyPr/>
                    <a:lstStyle/>
                    <a:p>
                      <a:pPr marL="342900" marR="0" lvl="0" indent="-342900" algn="ctr">
                        <a:lnSpc>
                          <a:spcPct val="115000"/>
                        </a:lnSpc>
                        <a:spcBef>
                          <a:spcPts val="0"/>
                        </a:spcBef>
                        <a:spcAft>
                          <a:spcPts val="0"/>
                        </a:spcAft>
                        <a:buFont typeface="Wingdings"/>
                        <a:buChar char=""/>
                        <a:tabLst>
                          <a:tab pos="457200" algn="l"/>
                        </a:tabLst>
                      </a:pPr>
                      <a:r>
                        <a:rPr lang="en-US" sz="1700" b="1">
                          <a:effectLst/>
                          <a:latin typeface="Arial"/>
                          <a:ea typeface="Times New Roman"/>
                          <a:cs typeface="Times New Roman"/>
                        </a:rPr>
                        <a:t> </a:t>
                      </a:r>
                      <a:endParaRPr lang="en-US" sz="1000">
                        <a:effectLst/>
                        <a:latin typeface="Calibri"/>
                        <a:ea typeface="Calibri"/>
                        <a:cs typeface="Times New Roman"/>
                      </a:endParaRPr>
                    </a:p>
                  </a:txBody>
                  <a:tcPr marL="38111" marR="38111" marT="6628" marB="0">
                    <a:lnL w="28575" cap="flat" cmpd="sng" algn="ctr">
                      <a:solidFill>
                        <a:srgbClr val="CC0000"/>
                      </a:solidFill>
                      <a:prstDash val="solid"/>
                      <a:round/>
                      <a:headEnd type="none" w="med" len="med"/>
                      <a:tailEnd type="none" w="med" len="med"/>
                    </a:lnL>
                    <a:lnR w="28575" cap="flat" cmpd="sng" algn="ctr">
                      <a:solidFill>
                        <a:srgbClr val="CC0000"/>
                      </a:solidFill>
                      <a:prstDash val="solid"/>
                      <a:round/>
                      <a:headEnd type="none" w="med" len="med"/>
                      <a:tailEnd type="none" w="med" len="med"/>
                    </a:lnR>
                    <a:lnT w="28575" cap="flat" cmpd="sng" algn="ctr">
                      <a:solidFill>
                        <a:srgbClr val="CC0000"/>
                      </a:solidFill>
                      <a:prstDash val="solid"/>
                      <a:round/>
                      <a:headEnd type="none" w="med" len="med"/>
                      <a:tailEnd type="none" w="med" len="med"/>
                    </a:lnT>
                    <a:lnB w="28575" cap="flat" cmpd="sng" algn="ctr">
                      <a:solidFill>
                        <a:srgbClr val="CC0000"/>
                      </a:solidFill>
                      <a:prstDash val="solid"/>
                      <a:round/>
                      <a:headEnd type="none" w="med" len="med"/>
                      <a:tailEnd type="none" w="med" len="med"/>
                    </a:lnB>
                  </a:tcPr>
                </a:tc>
                <a:tc>
                  <a:txBody>
                    <a:bodyPr/>
                    <a:lstStyle/>
                    <a:p>
                      <a:pPr>
                        <a:lnSpc>
                          <a:spcPct val="115000"/>
                        </a:lnSpc>
                      </a:pPr>
                      <a:endParaRPr lang="en-US" sz="1000">
                        <a:effectLst/>
                        <a:latin typeface="Calibri"/>
                        <a:cs typeface="Times New Roman"/>
                      </a:endParaRPr>
                    </a:p>
                  </a:txBody>
                  <a:tcPr marL="38111" marR="38111" marT="6628" marB="0">
                    <a:lnL w="28575" cap="flat" cmpd="sng" algn="ctr">
                      <a:solidFill>
                        <a:srgbClr val="CC0000"/>
                      </a:solidFill>
                      <a:prstDash val="solid"/>
                      <a:round/>
                      <a:headEnd type="none" w="med" len="med"/>
                      <a:tailEnd type="none" w="med" len="med"/>
                    </a:lnL>
                    <a:lnR w="28575" cap="flat" cmpd="sng" algn="ctr">
                      <a:solidFill>
                        <a:srgbClr val="CC0000"/>
                      </a:solidFill>
                      <a:prstDash val="solid"/>
                      <a:round/>
                      <a:headEnd type="none" w="med" len="med"/>
                      <a:tailEnd type="none" w="med" len="med"/>
                    </a:lnR>
                    <a:lnT w="28575" cap="flat" cmpd="sng" algn="ctr">
                      <a:solidFill>
                        <a:srgbClr val="CC0000"/>
                      </a:solidFill>
                      <a:prstDash val="solid"/>
                      <a:round/>
                      <a:headEnd type="none" w="med" len="med"/>
                      <a:tailEnd type="none" w="med" len="med"/>
                    </a:lnT>
                    <a:lnB w="28575" cap="flat" cmpd="sng" algn="ctr">
                      <a:solidFill>
                        <a:srgbClr val="CC0000"/>
                      </a:solidFill>
                      <a:prstDash val="solid"/>
                      <a:round/>
                      <a:headEnd type="none" w="med" len="med"/>
                      <a:tailEnd type="none" w="med" len="med"/>
                    </a:lnB>
                  </a:tcPr>
                </a:tc>
                <a:tc>
                  <a:txBody>
                    <a:bodyPr/>
                    <a:lstStyle/>
                    <a:p>
                      <a:pPr>
                        <a:lnSpc>
                          <a:spcPct val="115000"/>
                        </a:lnSpc>
                      </a:pPr>
                      <a:endParaRPr lang="en-US" sz="1000">
                        <a:effectLst/>
                        <a:latin typeface="Calibri"/>
                        <a:cs typeface="Times New Roman"/>
                      </a:endParaRPr>
                    </a:p>
                  </a:txBody>
                  <a:tcPr marL="38111" marR="38111" marT="6628" marB="0">
                    <a:lnL w="28575" cap="flat" cmpd="sng" algn="ctr">
                      <a:solidFill>
                        <a:srgbClr val="CC0000"/>
                      </a:solidFill>
                      <a:prstDash val="solid"/>
                      <a:round/>
                      <a:headEnd type="none" w="med" len="med"/>
                      <a:tailEnd type="none" w="med" len="med"/>
                    </a:lnL>
                    <a:lnR w="28575" cap="flat" cmpd="sng" algn="ctr">
                      <a:solidFill>
                        <a:srgbClr val="CC0000"/>
                      </a:solidFill>
                      <a:prstDash val="solid"/>
                      <a:round/>
                      <a:headEnd type="none" w="med" len="med"/>
                      <a:tailEnd type="none" w="med" len="med"/>
                    </a:lnR>
                    <a:lnT w="28575" cap="flat" cmpd="sng" algn="ctr">
                      <a:solidFill>
                        <a:srgbClr val="CC0000"/>
                      </a:solidFill>
                      <a:prstDash val="solid"/>
                      <a:round/>
                      <a:headEnd type="none" w="med" len="med"/>
                      <a:tailEnd type="none" w="med" len="med"/>
                    </a:lnT>
                    <a:lnB w="28575" cap="flat" cmpd="sng" algn="ctr">
                      <a:solidFill>
                        <a:srgbClr val="CC0000"/>
                      </a:solidFill>
                      <a:prstDash val="solid"/>
                      <a:round/>
                      <a:headEnd type="none" w="med" len="med"/>
                      <a:tailEnd type="none" w="med" len="med"/>
                    </a:lnB>
                  </a:tcPr>
                </a:tc>
                <a:tc>
                  <a:txBody>
                    <a:bodyPr/>
                    <a:lstStyle/>
                    <a:p>
                      <a:pPr>
                        <a:lnSpc>
                          <a:spcPct val="115000"/>
                        </a:lnSpc>
                      </a:pPr>
                      <a:endParaRPr lang="en-US" sz="1000">
                        <a:effectLst/>
                        <a:latin typeface="Calibri"/>
                        <a:cs typeface="Times New Roman"/>
                      </a:endParaRPr>
                    </a:p>
                  </a:txBody>
                  <a:tcPr marL="38111" marR="38111" marT="6628" marB="0">
                    <a:lnL w="28575" cap="flat" cmpd="sng" algn="ctr">
                      <a:solidFill>
                        <a:srgbClr val="CC0000"/>
                      </a:solidFill>
                      <a:prstDash val="solid"/>
                      <a:round/>
                      <a:headEnd type="none" w="med" len="med"/>
                      <a:tailEnd type="none" w="med" len="med"/>
                    </a:lnL>
                    <a:lnR w="28575" cap="flat" cmpd="sng" algn="ctr">
                      <a:solidFill>
                        <a:srgbClr val="CC0000"/>
                      </a:solidFill>
                      <a:prstDash val="solid"/>
                      <a:round/>
                      <a:headEnd type="none" w="med" len="med"/>
                      <a:tailEnd type="none" w="med" len="med"/>
                    </a:lnR>
                    <a:lnT w="28575" cap="flat" cmpd="sng" algn="ctr">
                      <a:solidFill>
                        <a:srgbClr val="CC0000"/>
                      </a:solidFill>
                      <a:prstDash val="solid"/>
                      <a:round/>
                      <a:headEnd type="none" w="med" len="med"/>
                      <a:tailEnd type="none" w="med" len="med"/>
                    </a:lnT>
                    <a:lnB w="28575" cap="flat" cmpd="sng" algn="ctr">
                      <a:solidFill>
                        <a:srgbClr val="CC0000"/>
                      </a:solidFill>
                      <a:prstDash val="solid"/>
                      <a:round/>
                      <a:headEnd type="none" w="med" len="med"/>
                      <a:tailEnd type="none" w="med" len="med"/>
                    </a:lnB>
                  </a:tcPr>
                </a:tc>
              </a:tr>
              <a:tr h="389829">
                <a:tc>
                  <a:txBody>
                    <a:bodyPr/>
                    <a:lstStyle/>
                    <a:p>
                      <a:pPr marL="0" marR="0" algn="ctr">
                        <a:lnSpc>
                          <a:spcPct val="115000"/>
                        </a:lnSpc>
                        <a:spcBef>
                          <a:spcPts val="0"/>
                        </a:spcBef>
                        <a:spcAft>
                          <a:spcPts val="0"/>
                        </a:spcAft>
                      </a:pPr>
                      <a:r>
                        <a:rPr lang="en-US" sz="1600" b="1" kern="1200">
                          <a:solidFill>
                            <a:srgbClr val="000000"/>
                          </a:solidFill>
                          <a:effectLst/>
                          <a:latin typeface="Sabon"/>
                          <a:ea typeface="Calibri"/>
                          <a:cs typeface="Times New Roman"/>
                        </a:rPr>
                        <a:t>7-12 mo.</a:t>
                      </a:r>
                      <a:endParaRPr lang="en-US" sz="1000">
                        <a:effectLst/>
                        <a:latin typeface="Calibri"/>
                        <a:ea typeface="Calibri"/>
                        <a:cs typeface="Times New Roman"/>
                      </a:endParaRPr>
                    </a:p>
                  </a:txBody>
                  <a:tcPr marL="38111" marR="38111" marT="6628" marB="0">
                    <a:lnL w="28575" cap="flat" cmpd="sng" algn="ctr">
                      <a:solidFill>
                        <a:srgbClr val="CC0000"/>
                      </a:solidFill>
                      <a:prstDash val="solid"/>
                      <a:round/>
                      <a:headEnd type="none" w="med" len="med"/>
                      <a:tailEnd type="none" w="med" len="med"/>
                    </a:lnL>
                    <a:lnR w="28575" cap="flat" cmpd="sng" algn="ctr">
                      <a:solidFill>
                        <a:srgbClr val="CC0000"/>
                      </a:solidFill>
                      <a:prstDash val="solid"/>
                      <a:round/>
                      <a:headEnd type="none" w="med" len="med"/>
                      <a:tailEnd type="none" w="med" len="med"/>
                    </a:lnR>
                    <a:lnT w="28575" cap="flat" cmpd="sng" algn="ctr">
                      <a:solidFill>
                        <a:srgbClr val="CC0000"/>
                      </a:solidFill>
                      <a:prstDash val="solid"/>
                      <a:round/>
                      <a:headEnd type="none" w="med" len="med"/>
                      <a:tailEnd type="none" w="med" len="med"/>
                    </a:lnT>
                    <a:lnB w="28575" cap="flat" cmpd="sng" algn="ctr">
                      <a:solidFill>
                        <a:srgbClr val="CC0000"/>
                      </a:solidFill>
                      <a:prstDash val="solid"/>
                      <a:round/>
                      <a:headEnd type="none" w="med" len="med"/>
                      <a:tailEnd type="none" w="med" len="med"/>
                    </a:lnB>
                    <a:solidFill>
                      <a:srgbClr val="FFEAD5"/>
                    </a:solidFill>
                  </a:tcPr>
                </a:tc>
                <a:tc>
                  <a:txBody>
                    <a:bodyPr/>
                    <a:lstStyle/>
                    <a:p>
                      <a:pPr marL="342900" marR="0" lvl="0" indent="-342900" algn="ctr">
                        <a:lnSpc>
                          <a:spcPct val="115000"/>
                        </a:lnSpc>
                        <a:spcBef>
                          <a:spcPts val="0"/>
                        </a:spcBef>
                        <a:spcAft>
                          <a:spcPts val="0"/>
                        </a:spcAft>
                        <a:buFont typeface="Wingdings"/>
                        <a:buChar char=""/>
                        <a:tabLst>
                          <a:tab pos="457200" algn="l"/>
                        </a:tabLst>
                      </a:pPr>
                      <a:r>
                        <a:rPr lang="en-US" sz="1700" b="1">
                          <a:effectLst/>
                          <a:latin typeface="Arial"/>
                          <a:ea typeface="Times New Roman"/>
                          <a:cs typeface="Times New Roman"/>
                        </a:rPr>
                        <a:t> </a:t>
                      </a:r>
                      <a:endParaRPr lang="en-US" sz="1000">
                        <a:effectLst/>
                        <a:latin typeface="Calibri"/>
                        <a:ea typeface="Calibri"/>
                        <a:cs typeface="Times New Roman"/>
                      </a:endParaRPr>
                    </a:p>
                  </a:txBody>
                  <a:tcPr marL="38111" marR="38111" marT="6628" marB="0">
                    <a:lnL w="28575" cap="flat" cmpd="sng" algn="ctr">
                      <a:solidFill>
                        <a:srgbClr val="CC0000"/>
                      </a:solidFill>
                      <a:prstDash val="solid"/>
                      <a:round/>
                      <a:headEnd type="none" w="med" len="med"/>
                      <a:tailEnd type="none" w="med" len="med"/>
                    </a:lnL>
                    <a:lnR w="28575" cap="flat" cmpd="sng" algn="ctr">
                      <a:solidFill>
                        <a:srgbClr val="CC0000"/>
                      </a:solidFill>
                      <a:prstDash val="solid"/>
                      <a:round/>
                      <a:headEnd type="none" w="med" len="med"/>
                      <a:tailEnd type="none" w="med" len="med"/>
                    </a:lnR>
                    <a:lnT w="28575" cap="flat" cmpd="sng" algn="ctr">
                      <a:solidFill>
                        <a:srgbClr val="CC0000"/>
                      </a:solidFill>
                      <a:prstDash val="solid"/>
                      <a:round/>
                      <a:headEnd type="none" w="med" len="med"/>
                      <a:tailEnd type="none" w="med" len="med"/>
                    </a:lnT>
                    <a:lnB w="28575" cap="flat" cmpd="sng" algn="ctr">
                      <a:solidFill>
                        <a:srgbClr val="CC0000"/>
                      </a:solidFill>
                      <a:prstDash val="solid"/>
                      <a:round/>
                      <a:headEnd type="none" w="med" len="med"/>
                      <a:tailEnd type="none" w="med" len="med"/>
                    </a:lnB>
                    <a:solidFill>
                      <a:srgbClr val="FFEAD5"/>
                    </a:solidFill>
                  </a:tcPr>
                </a:tc>
                <a:tc>
                  <a:txBody>
                    <a:bodyPr/>
                    <a:lstStyle/>
                    <a:p>
                      <a:pPr marL="342900" marR="0" lvl="0" indent="-342900" algn="ctr">
                        <a:lnSpc>
                          <a:spcPct val="115000"/>
                        </a:lnSpc>
                        <a:spcBef>
                          <a:spcPts val="0"/>
                        </a:spcBef>
                        <a:spcAft>
                          <a:spcPts val="0"/>
                        </a:spcAft>
                        <a:buFont typeface="Wingdings"/>
                        <a:buChar char=""/>
                        <a:tabLst>
                          <a:tab pos="457200" algn="l"/>
                        </a:tabLst>
                      </a:pPr>
                      <a:r>
                        <a:rPr lang="en-US" sz="1600" b="1">
                          <a:effectLst/>
                          <a:latin typeface="Arial"/>
                          <a:ea typeface="Times New Roman"/>
                          <a:cs typeface="Times New Roman"/>
                        </a:rPr>
                        <a:t> </a:t>
                      </a:r>
                      <a:endParaRPr lang="en-US" sz="1000">
                        <a:effectLst/>
                        <a:latin typeface="Calibri"/>
                        <a:ea typeface="Calibri"/>
                        <a:cs typeface="Times New Roman"/>
                      </a:endParaRPr>
                    </a:p>
                  </a:txBody>
                  <a:tcPr marL="38111" marR="38111" marT="6628" marB="0">
                    <a:lnL w="28575" cap="flat" cmpd="sng" algn="ctr">
                      <a:solidFill>
                        <a:srgbClr val="CC0000"/>
                      </a:solidFill>
                      <a:prstDash val="solid"/>
                      <a:round/>
                      <a:headEnd type="none" w="med" len="med"/>
                      <a:tailEnd type="none" w="med" len="med"/>
                    </a:lnL>
                    <a:lnR w="28575" cap="flat" cmpd="sng" algn="ctr">
                      <a:solidFill>
                        <a:srgbClr val="CC0000"/>
                      </a:solidFill>
                      <a:prstDash val="solid"/>
                      <a:round/>
                      <a:headEnd type="none" w="med" len="med"/>
                      <a:tailEnd type="none" w="med" len="med"/>
                    </a:lnR>
                    <a:lnT w="28575" cap="flat" cmpd="sng" algn="ctr">
                      <a:solidFill>
                        <a:srgbClr val="CC0000"/>
                      </a:solidFill>
                      <a:prstDash val="solid"/>
                      <a:round/>
                      <a:headEnd type="none" w="med" len="med"/>
                      <a:tailEnd type="none" w="med" len="med"/>
                    </a:lnT>
                    <a:lnB w="28575" cap="flat" cmpd="sng" algn="ctr">
                      <a:solidFill>
                        <a:srgbClr val="CC0000"/>
                      </a:solidFill>
                      <a:prstDash val="solid"/>
                      <a:round/>
                      <a:headEnd type="none" w="med" len="med"/>
                      <a:tailEnd type="none" w="med" len="med"/>
                    </a:lnB>
                    <a:solidFill>
                      <a:srgbClr val="FFEAD5"/>
                    </a:solidFill>
                  </a:tcPr>
                </a:tc>
                <a:tc>
                  <a:txBody>
                    <a:bodyPr/>
                    <a:lstStyle/>
                    <a:p>
                      <a:pPr>
                        <a:lnSpc>
                          <a:spcPct val="115000"/>
                        </a:lnSpc>
                      </a:pPr>
                      <a:endParaRPr lang="en-US" sz="1000">
                        <a:effectLst/>
                        <a:latin typeface="Calibri"/>
                        <a:cs typeface="Times New Roman"/>
                      </a:endParaRPr>
                    </a:p>
                  </a:txBody>
                  <a:tcPr marL="38111" marR="38111" marT="6628" marB="0">
                    <a:lnL w="28575" cap="flat" cmpd="sng" algn="ctr">
                      <a:solidFill>
                        <a:srgbClr val="CC0000"/>
                      </a:solidFill>
                      <a:prstDash val="solid"/>
                      <a:round/>
                      <a:headEnd type="none" w="med" len="med"/>
                      <a:tailEnd type="none" w="med" len="med"/>
                    </a:lnL>
                    <a:lnR w="28575" cap="flat" cmpd="sng" algn="ctr">
                      <a:solidFill>
                        <a:srgbClr val="CC0000"/>
                      </a:solidFill>
                      <a:prstDash val="solid"/>
                      <a:round/>
                      <a:headEnd type="none" w="med" len="med"/>
                      <a:tailEnd type="none" w="med" len="med"/>
                    </a:lnR>
                    <a:lnT w="28575" cap="flat" cmpd="sng" algn="ctr">
                      <a:solidFill>
                        <a:srgbClr val="CC0000"/>
                      </a:solidFill>
                      <a:prstDash val="solid"/>
                      <a:round/>
                      <a:headEnd type="none" w="med" len="med"/>
                      <a:tailEnd type="none" w="med" len="med"/>
                    </a:lnT>
                    <a:lnB w="28575" cap="flat" cmpd="sng" algn="ctr">
                      <a:solidFill>
                        <a:srgbClr val="CC0000"/>
                      </a:solidFill>
                      <a:prstDash val="solid"/>
                      <a:round/>
                      <a:headEnd type="none" w="med" len="med"/>
                      <a:tailEnd type="none" w="med" len="med"/>
                    </a:lnB>
                    <a:solidFill>
                      <a:srgbClr val="FFEAD5"/>
                    </a:solidFill>
                  </a:tcPr>
                </a:tc>
                <a:tc>
                  <a:txBody>
                    <a:bodyPr/>
                    <a:lstStyle/>
                    <a:p>
                      <a:pPr>
                        <a:lnSpc>
                          <a:spcPct val="115000"/>
                        </a:lnSpc>
                      </a:pPr>
                      <a:endParaRPr lang="en-US" sz="1000">
                        <a:effectLst/>
                        <a:latin typeface="Calibri"/>
                        <a:cs typeface="Times New Roman"/>
                      </a:endParaRPr>
                    </a:p>
                  </a:txBody>
                  <a:tcPr marL="38111" marR="38111" marT="6628" marB="0">
                    <a:lnL w="28575" cap="flat" cmpd="sng" algn="ctr">
                      <a:solidFill>
                        <a:srgbClr val="CC0000"/>
                      </a:solidFill>
                      <a:prstDash val="solid"/>
                      <a:round/>
                      <a:headEnd type="none" w="med" len="med"/>
                      <a:tailEnd type="none" w="med" len="med"/>
                    </a:lnL>
                    <a:lnR w="28575" cap="flat" cmpd="sng" algn="ctr">
                      <a:solidFill>
                        <a:srgbClr val="CC0000"/>
                      </a:solidFill>
                      <a:prstDash val="solid"/>
                      <a:round/>
                      <a:headEnd type="none" w="med" len="med"/>
                      <a:tailEnd type="none" w="med" len="med"/>
                    </a:lnR>
                    <a:lnT w="28575" cap="flat" cmpd="sng" algn="ctr">
                      <a:solidFill>
                        <a:srgbClr val="CC0000"/>
                      </a:solidFill>
                      <a:prstDash val="solid"/>
                      <a:round/>
                      <a:headEnd type="none" w="med" len="med"/>
                      <a:tailEnd type="none" w="med" len="med"/>
                    </a:lnT>
                    <a:lnB w="28575" cap="flat" cmpd="sng" algn="ctr">
                      <a:solidFill>
                        <a:srgbClr val="CC0000"/>
                      </a:solidFill>
                      <a:prstDash val="solid"/>
                      <a:round/>
                      <a:headEnd type="none" w="med" len="med"/>
                      <a:tailEnd type="none" w="med" len="med"/>
                    </a:lnB>
                    <a:solidFill>
                      <a:srgbClr val="FFEAD5"/>
                    </a:solidFill>
                  </a:tcPr>
                </a:tc>
              </a:tr>
              <a:tr h="389829">
                <a:tc>
                  <a:txBody>
                    <a:bodyPr/>
                    <a:lstStyle/>
                    <a:p>
                      <a:pPr marL="0" marR="0" algn="ctr">
                        <a:lnSpc>
                          <a:spcPct val="115000"/>
                        </a:lnSpc>
                        <a:spcBef>
                          <a:spcPts val="0"/>
                        </a:spcBef>
                        <a:spcAft>
                          <a:spcPts val="0"/>
                        </a:spcAft>
                      </a:pPr>
                      <a:r>
                        <a:rPr lang="en-US" sz="1600" b="1" kern="1200">
                          <a:solidFill>
                            <a:srgbClr val="000000"/>
                          </a:solidFill>
                          <a:effectLst/>
                          <a:latin typeface="Sabon"/>
                          <a:ea typeface="Calibri"/>
                          <a:cs typeface="Times New Roman"/>
                        </a:rPr>
                        <a:t>1-2 yrs.</a:t>
                      </a:r>
                      <a:endParaRPr lang="en-US" sz="1000">
                        <a:effectLst/>
                        <a:latin typeface="Calibri"/>
                        <a:ea typeface="Calibri"/>
                        <a:cs typeface="Times New Roman"/>
                      </a:endParaRPr>
                    </a:p>
                  </a:txBody>
                  <a:tcPr marL="38111" marR="38111" marT="6628" marB="0">
                    <a:lnL w="28575" cap="flat" cmpd="sng" algn="ctr">
                      <a:solidFill>
                        <a:srgbClr val="CC0000"/>
                      </a:solidFill>
                      <a:prstDash val="solid"/>
                      <a:round/>
                      <a:headEnd type="none" w="med" len="med"/>
                      <a:tailEnd type="none" w="med" len="med"/>
                    </a:lnL>
                    <a:lnR w="28575" cap="flat" cmpd="sng" algn="ctr">
                      <a:solidFill>
                        <a:srgbClr val="CC0000"/>
                      </a:solidFill>
                      <a:prstDash val="solid"/>
                      <a:round/>
                      <a:headEnd type="none" w="med" len="med"/>
                      <a:tailEnd type="none" w="med" len="med"/>
                    </a:lnR>
                    <a:lnT w="28575" cap="flat" cmpd="sng" algn="ctr">
                      <a:solidFill>
                        <a:srgbClr val="CC0000"/>
                      </a:solidFill>
                      <a:prstDash val="solid"/>
                      <a:round/>
                      <a:headEnd type="none" w="med" len="med"/>
                      <a:tailEnd type="none" w="med" len="med"/>
                    </a:lnT>
                    <a:lnB w="28575" cap="flat" cmpd="sng" algn="ctr">
                      <a:solidFill>
                        <a:srgbClr val="CC0000"/>
                      </a:solidFill>
                      <a:prstDash val="solid"/>
                      <a:round/>
                      <a:headEnd type="none" w="med" len="med"/>
                      <a:tailEnd type="none" w="med" len="med"/>
                    </a:lnB>
                  </a:tcPr>
                </a:tc>
                <a:tc>
                  <a:txBody>
                    <a:bodyPr/>
                    <a:lstStyle/>
                    <a:p>
                      <a:pPr marL="342900" marR="0" lvl="0" indent="-342900" algn="ctr">
                        <a:lnSpc>
                          <a:spcPct val="115000"/>
                        </a:lnSpc>
                        <a:spcBef>
                          <a:spcPts val="0"/>
                        </a:spcBef>
                        <a:spcAft>
                          <a:spcPts val="0"/>
                        </a:spcAft>
                        <a:buFont typeface="Wingdings"/>
                        <a:buChar char=""/>
                        <a:tabLst>
                          <a:tab pos="457200" algn="l"/>
                        </a:tabLst>
                      </a:pPr>
                      <a:r>
                        <a:rPr lang="en-US" sz="1700" b="1">
                          <a:effectLst/>
                          <a:latin typeface="Arial"/>
                          <a:ea typeface="Times New Roman"/>
                          <a:cs typeface="Times New Roman"/>
                        </a:rPr>
                        <a:t> </a:t>
                      </a:r>
                      <a:endParaRPr lang="en-US" sz="1000">
                        <a:effectLst/>
                        <a:latin typeface="Calibri"/>
                        <a:ea typeface="Calibri"/>
                        <a:cs typeface="Times New Roman"/>
                      </a:endParaRPr>
                    </a:p>
                  </a:txBody>
                  <a:tcPr marL="38111" marR="38111" marT="6628" marB="0">
                    <a:lnL w="28575" cap="flat" cmpd="sng" algn="ctr">
                      <a:solidFill>
                        <a:srgbClr val="CC0000"/>
                      </a:solidFill>
                      <a:prstDash val="solid"/>
                      <a:round/>
                      <a:headEnd type="none" w="med" len="med"/>
                      <a:tailEnd type="none" w="med" len="med"/>
                    </a:lnL>
                    <a:lnR w="28575" cap="flat" cmpd="sng" algn="ctr">
                      <a:solidFill>
                        <a:srgbClr val="CC0000"/>
                      </a:solidFill>
                      <a:prstDash val="solid"/>
                      <a:round/>
                      <a:headEnd type="none" w="med" len="med"/>
                      <a:tailEnd type="none" w="med" len="med"/>
                    </a:lnR>
                    <a:lnT w="28575" cap="flat" cmpd="sng" algn="ctr">
                      <a:solidFill>
                        <a:srgbClr val="CC0000"/>
                      </a:solidFill>
                      <a:prstDash val="solid"/>
                      <a:round/>
                      <a:headEnd type="none" w="med" len="med"/>
                      <a:tailEnd type="none" w="med" len="med"/>
                    </a:lnT>
                    <a:lnB w="28575" cap="flat" cmpd="sng" algn="ctr">
                      <a:solidFill>
                        <a:srgbClr val="CC0000"/>
                      </a:solidFill>
                      <a:prstDash val="solid"/>
                      <a:round/>
                      <a:headEnd type="none" w="med" len="med"/>
                      <a:tailEnd type="none" w="med" len="med"/>
                    </a:lnB>
                  </a:tcPr>
                </a:tc>
                <a:tc>
                  <a:txBody>
                    <a:bodyPr/>
                    <a:lstStyle/>
                    <a:p>
                      <a:pPr marL="342900" marR="0" lvl="0" indent="-342900" algn="ctr">
                        <a:lnSpc>
                          <a:spcPct val="115000"/>
                        </a:lnSpc>
                        <a:spcBef>
                          <a:spcPts val="0"/>
                        </a:spcBef>
                        <a:spcAft>
                          <a:spcPts val="0"/>
                        </a:spcAft>
                        <a:buFont typeface="Wingdings"/>
                        <a:buChar char=""/>
                        <a:tabLst>
                          <a:tab pos="457200" algn="l"/>
                        </a:tabLst>
                      </a:pPr>
                      <a:r>
                        <a:rPr lang="en-US" sz="1600" b="1">
                          <a:effectLst/>
                          <a:latin typeface="Arial"/>
                          <a:ea typeface="Times New Roman"/>
                          <a:cs typeface="Times New Roman"/>
                        </a:rPr>
                        <a:t> </a:t>
                      </a:r>
                      <a:endParaRPr lang="en-US" sz="1000">
                        <a:effectLst/>
                        <a:latin typeface="Calibri"/>
                        <a:ea typeface="Calibri"/>
                        <a:cs typeface="Times New Roman"/>
                      </a:endParaRPr>
                    </a:p>
                  </a:txBody>
                  <a:tcPr marL="38111" marR="38111" marT="6628" marB="0">
                    <a:lnL w="28575" cap="flat" cmpd="sng" algn="ctr">
                      <a:solidFill>
                        <a:srgbClr val="CC0000"/>
                      </a:solidFill>
                      <a:prstDash val="solid"/>
                      <a:round/>
                      <a:headEnd type="none" w="med" len="med"/>
                      <a:tailEnd type="none" w="med" len="med"/>
                    </a:lnL>
                    <a:lnR w="28575" cap="flat" cmpd="sng" algn="ctr">
                      <a:solidFill>
                        <a:srgbClr val="CC0000"/>
                      </a:solidFill>
                      <a:prstDash val="solid"/>
                      <a:round/>
                      <a:headEnd type="none" w="med" len="med"/>
                      <a:tailEnd type="none" w="med" len="med"/>
                    </a:lnR>
                    <a:lnT w="28575" cap="flat" cmpd="sng" algn="ctr">
                      <a:solidFill>
                        <a:srgbClr val="CC0000"/>
                      </a:solidFill>
                      <a:prstDash val="solid"/>
                      <a:round/>
                      <a:headEnd type="none" w="med" len="med"/>
                      <a:tailEnd type="none" w="med" len="med"/>
                    </a:lnT>
                    <a:lnB w="28575" cap="flat" cmpd="sng" algn="ctr">
                      <a:solidFill>
                        <a:srgbClr val="CC0000"/>
                      </a:solidFill>
                      <a:prstDash val="solid"/>
                      <a:round/>
                      <a:headEnd type="none" w="med" len="med"/>
                      <a:tailEnd type="none" w="med" len="med"/>
                    </a:lnB>
                  </a:tcPr>
                </a:tc>
                <a:tc>
                  <a:txBody>
                    <a:bodyPr/>
                    <a:lstStyle/>
                    <a:p>
                      <a:pPr>
                        <a:lnSpc>
                          <a:spcPct val="115000"/>
                        </a:lnSpc>
                      </a:pPr>
                      <a:endParaRPr lang="en-US" sz="1000">
                        <a:effectLst/>
                        <a:latin typeface="Calibri"/>
                        <a:cs typeface="Times New Roman"/>
                      </a:endParaRPr>
                    </a:p>
                  </a:txBody>
                  <a:tcPr marL="38111" marR="38111" marT="6628" marB="0">
                    <a:lnL w="28575" cap="flat" cmpd="sng" algn="ctr">
                      <a:solidFill>
                        <a:srgbClr val="CC0000"/>
                      </a:solidFill>
                      <a:prstDash val="solid"/>
                      <a:round/>
                      <a:headEnd type="none" w="med" len="med"/>
                      <a:tailEnd type="none" w="med" len="med"/>
                    </a:lnL>
                    <a:lnR w="28575" cap="flat" cmpd="sng" algn="ctr">
                      <a:solidFill>
                        <a:srgbClr val="CC0000"/>
                      </a:solidFill>
                      <a:prstDash val="solid"/>
                      <a:round/>
                      <a:headEnd type="none" w="med" len="med"/>
                      <a:tailEnd type="none" w="med" len="med"/>
                    </a:lnR>
                    <a:lnT w="28575" cap="flat" cmpd="sng" algn="ctr">
                      <a:solidFill>
                        <a:srgbClr val="CC0000"/>
                      </a:solidFill>
                      <a:prstDash val="solid"/>
                      <a:round/>
                      <a:headEnd type="none" w="med" len="med"/>
                      <a:tailEnd type="none" w="med" len="med"/>
                    </a:lnT>
                    <a:lnB w="28575" cap="flat" cmpd="sng" algn="ctr">
                      <a:solidFill>
                        <a:srgbClr val="CC0000"/>
                      </a:solidFill>
                      <a:prstDash val="solid"/>
                      <a:round/>
                      <a:headEnd type="none" w="med" len="med"/>
                      <a:tailEnd type="none" w="med" len="med"/>
                    </a:lnB>
                  </a:tcPr>
                </a:tc>
                <a:tc>
                  <a:txBody>
                    <a:bodyPr/>
                    <a:lstStyle/>
                    <a:p>
                      <a:pPr marL="342900" marR="0" lvl="0" indent="-342900" algn="ctr">
                        <a:lnSpc>
                          <a:spcPct val="115000"/>
                        </a:lnSpc>
                        <a:spcBef>
                          <a:spcPts val="0"/>
                        </a:spcBef>
                        <a:spcAft>
                          <a:spcPts val="0"/>
                        </a:spcAft>
                        <a:buFont typeface="Wingdings"/>
                        <a:buChar char=""/>
                        <a:tabLst>
                          <a:tab pos="457200" algn="l"/>
                        </a:tabLst>
                      </a:pPr>
                      <a:r>
                        <a:rPr lang="en-US" sz="1700" b="1">
                          <a:effectLst/>
                          <a:latin typeface="Arial"/>
                          <a:ea typeface="Times New Roman"/>
                          <a:cs typeface="Times New Roman"/>
                        </a:rPr>
                        <a:t> </a:t>
                      </a:r>
                      <a:endParaRPr lang="en-US" sz="1000">
                        <a:effectLst/>
                        <a:latin typeface="Calibri"/>
                        <a:ea typeface="Calibri"/>
                        <a:cs typeface="Times New Roman"/>
                      </a:endParaRPr>
                    </a:p>
                  </a:txBody>
                  <a:tcPr marL="38111" marR="38111" marT="6628" marB="0">
                    <a:lnL w="28575" cap="flat" cmpd="sng" algn="ctr">
                      <a:solidFill>
                        <a:srgbClr val="CC0000"/>
                      </a:solidFill>
                      <a:prstDash val="solid"/>
                      <a:round/>
                      <a:headEnd type="none" w="med" len="med"/>
                      <a:tailEnd type="none" w="med" len="med"/>
                    </a:lnL>
                    <a:lnR w="28575" cap="flat" cmpd="sng" algn="ctr">
                      <a:solidFill>
                        <a:srgbClr val="CC0000"/>
                      </a:solidFill>
                      <a:prstDash val="solid"/>
                      <a:round/>
                      <a:headEnd type="none" w="med" len="med"/>
                      <a:tailEnd type="none" w="med" len="med"/>
                    </a:lnR>
                    <a:lnT w="28575" cap="flat" cmpd="sng" algn="ctr">
                      <a:solidFill>
                        <a:srgbClr val="CC0000"/>
                      </a:solidFill>
                      <a:prstDash val="solid"/>
                      <a:round/>
                      <a:headEnd type="none" w="med" len="med"/>
                      <a:tailEnd type="none" w="med" len="med"/>
                    </a:lnT>
                    <a:lnB w="28575" cap="flat" cmpd="sng" algn="ctr">
                      <a:solidFill>
                        <a:srgbClr val="CC0000"/>
                      </a:solidFill>
                      <a:prstDash val="solid"/>
                      <a:round/>
                      <a:headEnd type="none" w="med" len="med"/>
                      <a:tailEnd type="none" w="med" len="med"/>
                    </a:lnB>
                  </a:tcPr>
                </a:tc>
              </a:tr>
              <a:tr h="389829">
                <a:tc>
                  <a:txBody>
                    <a:bodyPr/>
                    <a:lstStyle/>
                    <a:p>
                      <a:pPr marL="0" marR="0" algn="ctr">
                        <a:lnSpc>
                          <a:spcPct val="115000"/>
                        </a:lnSpc>
                        <a:spcBef>
                          <a:spcPts val="0"/>
                        </a:spcBef>
                        <a:spcAft>
                          <a:spcPts val="0"/>
                        </a:spcAft>
                      </a:pPr>
                      <a:r>
                        <a:rPr lang="en-US" sz="1600" b="1" kern="1200">
                          <a:solidFill>
                            <a:srgbClr val="000000"/>
                          </a:solidFill>
                          <a:effectLst/>
                          <a:latin typeface="Sabon"/>
                          <a:ea typeface="Calibri"/>
                          <a:cs typeface="Times New Roman"/>
                        </a:rPr>
                        <a:t>3-4 yrs.</a:t>
                      </a:r>
                      <a:endParaRPr lang="en-US" sz="1000">
                        <a:effectLst/>
                        <a:latin typeface="Calibri"/>
                        <a:ea typeface="Calibri"/>
                        <a:cs typeface="Times New Roman"/>
                      </a:endParaRPr>
                    </a:p>
                  </a:txBody>
                  <a:tcPr marL="38111" marR="38111" marT="6628" marB="0">
                    <a:lnL w="28575" cap="flat" cmpd="sng" algn="ctr">
                      <a:solidFill>
                        <a:srgbClr val="CC0000"/>
                      </a:solidFill>
                      <a:prstDash val="solid"/>
                      <a:round/>
                      <a:headEnd type="none" w="med" len="med"/>
                      <a:tailEnd type="none" w="med" len="med"/>
                    </a:lnL>
                    <a:lnR w="28575" cap="flat" cmpd="sng" algn="ctr">
                      <a:solidFill>
                        <a:srgbClr val="CC0000"/>
                      </a:solidFill>
                      <a:prstDash val="solid"/>
                      <a:round/>
                      <a:headEnd type="none" w="med" len="med"/>
                      <a:tailEnd type="none" w="med" len="med"/>
                    </a:lnR>
                    <a:lnT w="28575" cap="flat" cmpd="sng" algn="ctr">
                      <a:solidFill>
                        <a:srgbClr val="CC0000"/>
                      </a:solidFill>
                      <a:prstDash val="solid"/>
                      <a:round/>
                      <a:headEnd type="none" w="med" len="med"/>
                      <a:tailEnd type="none" w="med" len="med"/>
                    </a:lnT>
                    <a:lnB w="28575" cap="flat" cmpd="sng" algn="ctr">
                      <a:solidFill>
                        <a:srgbClr val="CC0000"/>
                      </a:solidFill>
                      <a:prstDash val="solid"/>
                      <a:round/>
                      <a:headEnd type="none" w="med" len="med"/>
                      <a:tailEnd type="none" w="med" len="med"/>
                    </a:lnB>
                    <a:solidFill>
                      <a:srgbClr val="FFEAD5"/>
                    </a:solidFill>
                  </a:tcPr>
                </a:tc>
                <a:tc>
                  <a:txBody>
                    <a:bodyPr/>
                    <a:lstStyle/>
                    <a:p>
                      <a:pPr marL="342900" marR="0" lvl="0" indent="-342900" algn="ctr">
                        <a:lnSpc>
                          <a:spcPct val="115000"/>
                        </a:lnSpc>
                        <a:spcBef>
                          <a:spcPts val="0"/>
                        </a:spcBef>
                        <a:spcAft>
                          <a:spcPts val="0"/>
                        </a:spcAft>
                        <a:buFont typeface="Wingdings"/>
                        <a:buChar char=""/>
                        <a:tabLst>
                          <a:tab pos="457200" algn="l"/>
                        </a:tabLst>
                      </a:pPr>
                      <a:r>
                        <a:rPr lang="en-US" sz="1700" b="1">
                          <a:effectLst/>
                          <a:latin typeface="Arial"/>
                          <a:ea typeface="Times New Roman"/>
                          <a:cs typeface="Times New Roman"/>
                        </a:rPr>
                        <a:t> </a:t>
                      </a:r>
                      <a:endParaRPr lang="en-US" sz="1000">
                        <a:effectLst/>
                        <a:latin typeface="Calibri"/>
                        <a:ea typeface="Calibri"/>
                        <a:cs typeface="Times New Roman"/>
                      </a:endParaRPr>
                    </a:p>
                  </a:txBody>
                  <a:tcPr marL="38111" marR="38111" marT="6628" marB="0">
                    <a:lnL w="28575" cap="flat" cmpd="sng" algn="ctr">
                      <a:solidFill>
                        <a:srgbClr val="CC0000"/>
                      </a:solidFill>
                      <a:prstDash val="solid"/>
                      <a:round/>
                      <a:headEnd type="none" w="med" len="med"/>
                      <a:tailEnd type="none" w="med" len="med"/>
                    </a:lnL>
                    <a:lnR w="28575" cap="flat" cmpd="sng" algn="ctr">
                      <a:solidFill>
                        <a:srgbClr val="CC0000"/>
                      </a:solidFill>
                      <a:prstDash val="solid"/>
                      <a:round/>
                      <a:headEnd type="none" w="med" len="med"/>
                      <a:tailEnd type="none" w="med" len="med"/>
                    </a:lnR>
                    <a:lnT w="28575" cap="flat" cmpd="sng" algn="ctr">
                      <a:solidFill>
                        <a:srgbClr val="CC0000"/>
                      </a:solidFill>
                      <a:prstDash val="solid"/>
                      <a:round/>
                      <a:headEnd type="none" w="med" len="med"/>
                      <a:tailEnd type="none" w="med" len="med"/>
                    </a:lnT>
                    <a:lnB w="28575" cap="flat" cmpd="sng" algn="ctr">
                      <a:solidFill>
                        <a:srgbClr val="CC0000"/>
                      </a:solidFill>
                      <a:prstDash val="solid"/>
                      <a:round/>
                      <a:headEnd type="none" w="med" len="med"/>
                      <a:tailEnd type="none" w="med" len="med"/>
                    </a:lnB>
                    <a:solidFill>
                      <a:srgbClr val="FFEAD5"/>
                    </a:solidFill>
                  </a:tcPr>
                </a:tc>
                <a:tc>
                  <a:txBody>
                    <a:bodyPr/>
                    <a:lstStyle/>
                    <a:p>
                      <a:pPr marL="342900" marR="0" lvl="0" indent="-342900" algn="ctr">
                        <a:lnSpc>
                          <a:spcPct val="115000"/>
                        </a:lnSpc>
                        <a:spcBef>
                          <a:spcPts val="0"/>
                        </a:spcBef>
                        <a:spcAft>
                          <a:spcPts val="0"/>
                        </a:spcAft>
                        <a:buFont typeface="Wingdings"/>
                        <a:buChar char=""/>
                        <a:tabLst>
                          <a:tab pos="457200" algn="l"/>
                        </a:tabLst>
                      </a:pPr>
                      <a:r>
                        <a:rPr lang="en-US" sz="1700" b="1">
                          <a:effectLst/>
                          <a:latin typeface="Arial"/>
                          <a:ea typeface="Times New Roman"/>
                          <a:cs typeface="Times New Roman"/>
                        </a:rPr>
                        <a:t> </a:t>
                      </a:r>
                      <a:endParaRPr lang="en-US" sz="1000">
                        <a:effectLst/>
                        <a:latin typeface="Calibri"/>
                        <a:ea typeface="Calibri"/>
                        <a:cs typeface="Times New Roman"/>
                      </a:endParaRPr>
                    </a:p>
                  </a:txBody>
                  <a:tcPr marL="38111" marR="38111" marT="6628" marB="0">
                    <a:lnL w="28575" cap="flat" cmpd="sng" algn="ctr">
                      <a:solidFill>
                        <a:srgbClr val="CC0000"/>
                      </a:solidFill>
                      <a:prstDash val="solid"/>
                      <a:round/>
                      <a:headEnd type="none" w="med" len="med"/>
                      <a:tailEnd type="none" w="med" len="med"/>
                    </a:lnL>
                    <a:lnR w="28575" cap="flat" cmpd="sng" algn="ctr">
                      <a:solidFill>
                        <a:srgbClr val="CC0000"/>
                      </a:solidFill>
                      <a:prstDash val="solid"/>
                      <a:round/>
                      <a:headEnd type="none" w="med" len="med"/>
                      <a:tailEnd type="none" w="med" len="med"/>
                    </a:lnR>
                    <a:lnT w="28575" cap="flat" cmpd="sng" algn="ctr">
                      <a:solidFill>
                        <a:srgbClr val="CC0000"/>
                      </a:solidFill>
                      <a:prstDash val="solid"/>
                      <a:round/>
                      <a:headEnd type="none" w="med" len="med"/>
                      <a:tailEnd type="none" w="med" len="med"/>
                    </a:lnT>
                    <a:lnB w="28575" cap="flat" cmpd="sng" algn="ctr">
                      <a:solidFill>
                        <a:srgbClr val="CC0000"/>
                      </a:solidFill>
                      <a:prstDash val="solid"/>
                      <a:round/>
                      <a:headEnd type="none" w="med" len="med"/>
                      <a:tailEnd type="none" w="med" len="med"/>
                    </a:lnB>
                    <a:solidFill>
                      <a:srgbClr val="FFEAD5"/>
                    </a:solidFill>
                  </a:tcPr>
                </a:tc>
                <a:tc>
                  <a:txBody>
                    <a:bodyPr/>
                    <a:lstStyle/>
                    <a:p>
                      <a:pPr>
                        <a:lnSpc>
                          <a:spcPct val="115000"/>
                        </a:lnSpc>
                      </a:pPr>
                      <a:endParaRPr lang="en-US" sz="1000">
                        <a:effectLst/>
                        <a:latin typeface="Calibri"/>
                        <a:cs typeface="Times New Roman"/>
                      </a:endParaRPr>
                    </a:p>
                  </a:txBody>
                  <a:tcPr marL="38111" marR="38111" marT="6628" marB="0">
                    <a:lnL w="28575" cap="flat" cmpd="sng" algn="ctr">
                      <a:solidFill>
                        <a:srgbClr val="CC0000"/>
                      </a:solidFill>
                      <a:prstDash val="solid"/>
                      <a:round/>
                      <a:headEnd type="none" w="med" len="med"/>
                      <a:tailEnd type="none" w="med" len="med"/>
                    </a:lnL>
                    <a:lnR w="28575" cap="flat" cmpd="sng" algn="ctr">
                      <a:solidFill>
                        <a:srgbClr val="CC0000"/>
                      </a:solidFill>
                      <a:prstDash val="solid"/>
                      <a:round/>
                      <a:headEnd type="none" w="med" len="med"/>
                      <a:tailEnd type="none" w="med" len="med"/>
                    </a:lnR>
                    <a:lnT w="28575" cap="flat" cmpd="sng" algn="ctr">
                      <a:solidFill>
                        <a:srgbClr val="CC0000"/>
                      </a:solidFill>
                      <a:prstDash val="solid"/>
                      <a:round/>
                      <a:headEnd type="none" w="med" len="med"/>
                      <a:tailEnd type="none" w="med" len="med"/>
                    </a:lnT>
                    <a:lnB w="28575" cap="flat" cmpd="sng" algn="ctr">
                      <a:solidFill>
                        <a:srgbClr val="CC0000"/>
                      </a:solidFill>
                      <a:prstDash val="solid"/>
                      <a:round/>
                      <a:headEnd type="none" w="med" len="med"/>
                      <a:tailEnd type="none" w="med" len="med"/>
                    </a:lnB>
                    <a:solidFill>
                      <a:srgbClr val="FFEAD5"/>
                    </a:solidFill>
                  </a:tcPr>
                </a:tc>
                <a:tc>
                  <a:txBody>
                    <a:bodyPr/>
                    <a:lstStyle/>
                    <a:p>
                      <a:pPr marL="342900" marR="0" lvl="0" indent="-342900" algn="ctr">
                        <a:lnSpc>
                          <a:spcPct val="115000"/>
                        </a:lnSpc>
                        <a:spcBef>
                          <a:spcPts val="0"/>
                        </a:spcBef>
                        <a:spcAft>
                          <a:spcPts val="0"/>
                        </a:spcAft>
                        <a:buFont typeface="Wingdings"/>
                        <a:buChar char=""/>
                        <a:tabLst>
                          <a:tab pos="457200" algn="l"/>
                        </a:tabLst>
                      </a:pPr>
                      <a:r>
                        <a:rPr lang="en-US" sz="1600" b="1">
                          <a:effectLst/>
                          <a:latin typeface="Arial"/>
                          <a:ea typeface="Times New Roman"/>
                          <a:cs typeface="Times New Roman"/>
                        </a:rPr>
                        <a:t> </a:t>
                      </a:r>
                      <a:endParaRPr lang="en-US" sz="1000">
                        <a:effectLst/>
                        <a:latin typeface="Calibri"/>
                        <a:ea typeface="Calibri"/>
                        <a:cs typeface="Times New Roman"/>
                      </a:endParaRPr>
                    </a:p>
                  </a:txBody>
                  <a:tcPr marL="38111" marR="38111" marT="6628" marB="0">
                    <a:lnL w="28575" cap="flat" cmpd="sng" algn="ctr">
                      <a:solidFill>
                        <a:srgbClr val="CC0000"/>
                      </a:solidFill>
                      <a:prstDash val="solid"/>
                      <a:round/>
                      <a:headEnd type="none" w="med" len="med"/>
                      <a:tailEnd type="none" w="med" len="med"/>
                    </a:lnL>
                    <a:lnR w="28575" cap="flat" cmpd="sng" algn="ctr">
                      <a:solidFill>
                        <a:srgbClr val="CC0000"/>
                      </a:solidFill>
                      <a:prstDash val="solid"/>
                      <a:round/>
                      <a:headEnd type="none" w="med" len="med"/>
                      <a:tailEnd type="none" w="med" len="med"/>
                    </a:lnR>
                    <a:lnT w="28575" cap="flat" cmpd="sng" algn="ctr">
                      <a:solidFill>
                        <a:srgbClr val="CC0000"/>
                      </a:solidFill>
                      <a:prstDash val="solid"/>
                      <a:round/>
                      <a:headEnd type="none" w="med" len="med"/>
                      <a:tailEnd type="none" w="med" len="med"/>
                    </a:lnT>
                    <a:lnB w="28575" cap="flat" cmpd="sng" algn="ctr">
                      <a:solidFill>
                        <a:srgbClr val="CC0000"/>
                      </a:solidFill>
                      <a:prstDash val="solid"/>
                      <a:round/>
                      <a:headEnd type="none" w="med" len="med"/>
                      <a:tailEnd type="none" w="med" len="med"/>
                    </a:lnB>
                    <a:solidFill>
                      <a:srgbClr val="FFEAD5"/>
                    </a:solidFill>
                  </a:tcPr>
                </a:tc>
              </a:tr>
              <a:tr h="389829">
                <a:tc>
                  <a:txBody>
                    <a:bodyPr/>
                    <a:lstStyle/>
                    <a:p>
                      <a:pPr marL="0" marR="0" algn="ctr">
                        <a:lnSpc>
                          <a:spcPct val="115000"/>
                        </a:lnSpc>
                        <a:spcBef>
                          <a:spcPts val="0"/>
                        </a:spcBef>
                        <a:spcAft>
                          <a:spcPts val="0"/>
                        </a:spcAft>
                      </a:pPr>
                      <a:r>
                        <a:rPr lang="en-US" sz="1600" b="1" kern="1200">
                          <a:solidFill>
                            <a:srgbClr val="000000"/>
                          </a:solidFill>
                          <a:effectLst/>
                          <a:latin typeface="Sabon"/>
                          <a:ea typeface="Calibri"/>
                          <a:cs typeface="Times New Roman"/>
                        </a:rPr>
                        <a:t>5-8 yrs.</a:t>
                      </a:r>
                      <a:endParaRPr lang="en-US" sz="1000">
                        <a:effectLst/>
                        <a:latin typeface="Calibri"/>
                        <a:ea typeface="Calibri"/>
                        <a:cs typeface="Times New Roman"/>
                      </a:endParaRPr>
                    </a:p>
                  </a:txBody>
                  <a:tcPr marL="38111" marR="38111" marT="6628" marB="0">
                    <a:lnL w="28575" cap="flat" cmpd="sng" algn="ctr">
                      <a:solidFill>
                        <a:srgbClr val="CC0000"/>
                      </a:solidFill>
                      <a:prstDash val="solid"/>
                      <a:round/>
                      <a:headEnd type="none" w="med" len="med"/>
                      <a:tailEnd type="none" w="med" len="med"/>
                    </a:lnL>
                    <a:lnR w="28575" cap="flat" cmpd="sng" algn="ctr">
                      <a:solidFill>
                        <a:srgbClr val="CC0000"/>
                      </a:solidFill>
                      <a:prstDash val="solid"/>
                      <a:round/>
                      <a:headEnd type="none" w="med" len="med"/>
                      <a:tailEnd type="none" w="med" len="med"/>
                    </a:lnR>
                    <a:lnT w="28575" cap="flat" cmpd="sng" algn="ctr">
                      <a:solidFill>
                        <a:srgbClr val="CC0000"/>
                      </a:solidFill>
                      <a:prstDash val="solid"/>
                      <a:round/>
                      <a:headEnd type="none" w="med" len="med"/>
                      <a:tailEnd type="none" w="med" len="med"/>
                    </a:lnT>
                    <a:lnB w="28575" cap="flat" cmpd="sng" algn="ctr">
                      <a:solidFill>
                        <a:srgbClr val="CC0000"/>
                      </a:solidFill>
                      <a:prstDash val="solid"/>
                      <a:round/>
                      <a:headEnd type="none" w="med" len="med"/>
                      <a:tailEnd type="none" w="med" len="med"/>
                    </a:lnB>
                  </a:tcPr>
                </a:tc>
                <a:tc>
                  <a:txBody>
                    <a:bodyPr/>
                    <a:lstStyle/>
                    <a:p>
                      <a:pPr marL="342900" marR="0" lvl="0" indent="-342900" algn="ctr">
                        <a:lnSpc>
                          <a:spcPct val="115000"/>
                        </a:lnSpc>
                        <a:spcBef>
                          <a:spcPts val="0"/>
                        </a:spcBef>
                        <a:spcAft>
                          <a:spcPts val="0"/>
                        </a:spcAft>
                        <a:buFont typeface="Wingdings"/>
                        <a:buChar char=""/>
                        <a:tabLst>
                          <a:tab pos="457200" algn="l"/>
                        </a:tabLst>
                      </a:pPr>
                      <a:r>
                        <a:rPr lang="en-US" sz="1700" b="1">
                          <a:effectLst/>
                          <a:latin typeface="Arial"/>
                          <a:ea typeface="Times New Roman"/>
                          <a:cs typeface="Times New Roman"/>
                        </a:rPr>
                        <a:t> </a:t>
                      </a:r>
                      <a:endParaRPr lang="en-US" sz="1000">
                        <a:effectLst/>
                        <a:latin typeface="Calibri"/>
                        <a:ea typeface="Calibri"/>
                        <a:cs typeface="Times New Roman"/>
                      </a:endParaRPr>
                    </a:p>
                  </a:txBody>
                  <a:tcPr marL="38111" marR="38111" marT="6628" marB="0">
                    <a:lnL w="28575" cap="flat" cmpd="sng" algn="ctr">
                      <a:solidFill>
                        <a:srgbClr val="CC0000"/>
                      </a:solidFill>
                      <a:prstDash val="solid"/>
                      <a:round/>
                      <a:headEnd type="none" w="med" len="med"/>
                      <a:tailEnd type="none" w="med" len="med"/>
                    </a:lnL>
                    <a:lnR w="28575" cap="flat" cmpd="sng" algn="ctr">
                      <a:solidFill>
                        <a:srgbClr val="CC0000"/>
                      </a:solidFill>
                      <a:prstDash val="solid"/>
                      <a:round/>
                      <a:headEnd type="none" w="med" len="med"/>
                      <a:tailEnd type="none" w="med" len="med"/>
                    </a:lnR>
                    <a:lnT w="28575" cap="flat" cmpd="sng" algn="ctr">
                      <a:solidFill>
                        <a:srgbClr val="CC0000"/>
                      </a:solidFill>
                      <a:prstDash val="solid"/>
                      <a:round/>
                      <a:headEnd type="none" w="med" len="med"/>
                      <a:tailEnd type="none" w="med" len="med"/>
                    </a:lnT>
                    <a:lnB w="28575" cap="flat" cmpd="sng" algn="ctr">
                      <a:solidFill>
                        <a:srgbClr val="CC0000"/>
                      </a:solidFill>
                      <a:prstDash val="solid"/>
                      <a:round/>
                      <a:headEnd type="none" w="med" len="med"/>
                      <a:tailEnd type="none" w="med" len="med"/>
                    </a:lnB>
                  </a:tcPr>
                </a:tc>
                <a:tc>
                  <a:txBody>
                    <a:bodyPr/>
                    <a:lstStyle/>
                    <a:p>
                      <a:pPr marL="342900" marR="0" lvl="0" indent="-342900" algn="ctr">
                        <a:lnSpc>
                          <a:spcPct val="115000"/>
                        </a:lnSpc>
                        <a:spcBef>
                          <a:spcPts val="0"/>
                        </a:spcBef>
                        <a:spcAft>
                          <a:spcPts val="0"/>
                        </a:spcAft>
                        <a:buFont typeface="Wingdings"/>
                        <a:buChar char=""/>
                        <a:tabLst>
                          <a:tab pos="457200" algn="l"/>
                        </a:tabLst>
                      </a:pPr>
                      <a:r>
                        <a:rPr lang="en-US" sz="1700" b="1">
                          <a:effectLst/>
                          <a:latin typeface="Arial"/>
                          <a:ea typeface="Times New Roman"/>
                          <a:cs typeface="Times New Roman"/>
                        </a:rPr>
                        <a:t> </a:t>
                      </a:r>
                      <a:endParaRPr lang="en-US" sz="1000">
                        <a:effectLst/>
                        <a:latin typeface="Calibri"/>
                        <a:ea typeface="Calibri"/>
                        <a:cs typeface="Times New Roman"/>
                      </a:endParaRPr>
                    </a:p>
                  </a:txBody>
                  <a:tcPr marL="38111" marR="38111" marT="6628" marB="0">
                    <a:lnL w="28575" cap="flat" cmpd="sng" algn="ctr">
                      <a:solidFill>
                        <a:srgbClr val="CC0000"/>
                      </a:solidFill>
                      <a:prstDash val="solid"/>
                      <a:round/>
                      <a:headEnd type="none" w="med" len="med"/>
                      <a:tailEnd type="none" w="med" len="med"/>
                    </a:lnL>
                    <a:lnR w="28575" cap="flat" cmpd="sng" algn="ctr">
                      <a:solidFill>
                        <a:srgbClr val="CC0000"/>
                      </a:solidFill>
                      <a:prstDash val="solid"/>
                      <a:round/>
                      <a:headEnd type="none" w="med" len="med"/>
                      <a:tailEnd type="none" w="med" len="med"/>
                    </a:lnR>
                    <a:lnT w="28575" cap="flat" cmpd="sng" algn="ctr">
                      <a:solidFill>
                        <a:srgbClr val="CC0000"/>
                      </a:solidFill>
                      <a:prstDash val="solid"/>
                      <a:round/>
                      <a:headEnd type="none" w="med" len="med"/>
                      <a:tailEnd type="none" w="med" len="med"/>
                    </a:lnT>
                    <a:lnB w="28575" cap="flat" cmpd="sng" algn="ctr">
                      <a:solidFill>
                        <a:srgbClr val="CC0000"/>
                      </a:solidFill>
                      <a:prstDash val="solid"/>
                      <a:round/>
                      <a:headEnd type="none" w="med" len="med"/>
                      <a:tailEnd type="none" w="med" len="med"/>
                    </a:lnB>
                  </a:tcPr>
                </a:tc>
                <a:tc>
                  <a:txBody>
                    <a:bodyPr/>
                    <a:lstStyle/>
                    <a:p>
                      <a:pPr>
                        <a:lnSpc>
                          <a:spcPct val="115000"/>
                        </a:lnSpc>
                      </a:pPr>
                      <a:endParaRPr lang="en-US" sz="1000">
                        <a:effectLst/>
                        <a:latin typeface="Calibri"/>
                        <a:cs typeface="Times New Roman"/>
                      </a:endParaRPr>
                    </a:p>
                  </a:txBody>
                  <a:tcPr marL="38111" marR="38111" marT="6628" marB="0">
                    <a:lnL w="28575" cap="flat" cmpd="sng" algn="ctr">
                      <a:solidFill>
                        <a:srgbClr val="CC0000"/>
                      </a:solidFill>
                      <a:prstDash val="solid"/>
                      <a:round/>
                      <a:headEnd type="none" w="med" len="med"/>
                      <a:tailEnd type="none" w="med" len="med"/>
                    </a:lnL>
                    <a:lnR w="28575" cap="flat" cmpd="sng" algn="ctr">
                      <a:solidFill>
                        <a:srgbClr val="CC0000"/>
                      </a:solidFill>
                      <a:prstDash val="solid"/>
                      <a:round/>
                      <a:headEnd type="none" w="med" len="med"/>
                      <a:tailEnd type="none" w="med" len="med"/>
                    </a:lnR>
                    <a:lnT w="28575" cap="flat" cmpd="sng" algn="ctr">
                      <a:solidFill>
                        <a:srgbClr val="CC0000"/>
                      </a:solidFill>
                      <a:prstDash val="solid"/>
                      <a:round/>
                      <a:headEnd type="none" w="med" len="med"/>
                      <a:tailEnd type="none" w="med" len="med"/>
                    </a:lnT>
                    <a:lnB w="28575" cap="flat" cmpd="sng" algn="ctr">
                      <a:solidFill>
                        <a:srgbClr val="CC0000"/>
                      </a:solidFill>
                      <a:prstDash val="solid"/>
                      <a:round/>
                      <a:headEnd type="none" w="med" len="med"/>
                      <a:tailEnd type="none" w="med" len="med"/>
                    </a:lnB>
                  </a:tcPr>
                </a:tc>
                <a:tc>
                  <a:txBody>
                    <a:bodyPr/>
                    <a:lstStyle/>
                    <a:p>
                      <a:pPr marL="342900" marR="0" lvl="0" indent="-342900" algn="ctr">
                        <a:lnSpc>
                          <a:spcPct val="115000"/>
                        </a:lnSpc>
                        <a:spcBef>
                          <a:spcPts val="0"/>
                        </a:spcBef>
                        <a:spcAft>
                          <a:spcPts val="0"/>
                        </a:spcAft>
                        <a:buFont typeface="Wingdings"/>
                        <a:buChar char=""/>
                        <a:tabLst>
                          <a:tab pos="457200" algn="l"/>
                        </a:tabLst>
                      </a:pPr>
                      <a:r>
                        <a:rPr lang="en-US" sz="1700" b="1">
                          <a:effectLst/>
                          <a:latin typeface="Arial"/>
                          <a:ea typeface="Times New Roman"/>
                          <a:cs typeface="Times New Roman"/>
                        </a:rPr>
                        <a:t> </a:t>
                      </a:r>
                      <a:endParaRPr lang="en-US" sz="1000">
                        <a:effectLst/>
                        <a:latin typeface="Calibri"/>
                        <a:ea typeface="Calibri"/>
                        <a:cs typeface="Times New Roman"/>
                      </a:endParaRPr>
                    </a:p>
                  </a:txBody>
                  <a:tcPr marL="38111" marR="38111" marT="6628" marB="0">
                    <a:lnL w="28575" cap="flat" cmpd="sng" algn="ctr">
                      <a:solidFill>
                        <a:srgbClr val="CC0000"/>
                      </a:solidFill>
                      <a:prstDash val="solid"/>
                      <a:round/>
                      <a:headEnd type="none" w="med" len="med"/>
                      <a:tailEnd type="none" w="med" len="med"/>
                    </a:lnL>
                    <a:lnR w="28575" cap="flat" cmpd="sng" algn="ctr">
                      <a:solidFill>
                        <a:srgbClr val="CC0000"/>
                      </a:solidFill>
                      <a:prstDash val="solid"/>
                      <a:round/>
                      <a:headEnd type="none" w="med" len="med"/>
                      <a:tailEnd type="none" w="med" len="med"/>
                    </a:lnR>
                    <a:lnT w="28575" cap="flat" cmpd="sng" algn="ctr">
                      <a:solidFill>
                        <a:srgbClr val="CC0000"/>
                      </a:solidFill>
                      <a:prstDash val="solid"/>
                      <a:round/>
                      <a:headEnd type="none" w="med" len="med"/>
                      <a:tailEnd type="none" w="med" len="med"/>
                    </a:lnT>
                    <a:lnB w="28575" cap="flat" cmpd="sng" algn="ctr">
                      <a:solidFill>
                        <a:srgbClr val="CC0000"/>
                      </a:solidFill>
                      <a:prstDash val="solid"/>
                      <a:round/>
                      <a:headEnd type="none" w="med" len="med"/>
                      <a:tailEnd type="none" w="med" len="med"/>
                    </a:lnB>
                  </a:tcPr>
                </a:tc>
              </a:tr>
              <a:tr h="389829">
                <a:tc>
                  <a:txBody>
                    <a:bodyPr/>
                    <a:lstStyle/>
                    <a:p>
                      <a:pPr marL="0" marR="0" algn="ctr">
                        <a:lnSpc>
                          <a:spcPct val="115000"/>
                        </a:lnSpc>
                        <a:spcBef>
                          <a:spcPts val="0"/>
                        </a:spcBef>
                        <a:spcAft>
                          <a:spcPts val="0"/>
                        </a:spcAft>
                      </a:pPr>
                      <a:r>
                        <a:rPr lang="en-US" sz="1600" b="1" kern="1200">
                          <a:solidFill>
                            <a:srgbClr val="000000"/>
                          </a:solidFill>
                          <a:effectLst/>
                          <a:latin typeface="Sabon"/>
                          <a:ea typeface="Calibri"/>
                          <a:cs typeface="Times New Roman"/>
                        </a:rPr>
                        <a:t>9-11 yrs.</a:t>
                      </a:r>
                      <a:endParaRPr lang="en-US" sz="1000">
                        <a:effectLst/>
                        <a:latin typeface="Calibri"/>
                        <a:ea typeface="Calibri"/>
                        <a:cs typeface="Times New Roman"/>
                      </a:endParaRPr>
                    </a:p>
                  </a:txBody>
                  <a:tcPr marL="38111" marR="38111" marT="6628" marB="0">
                    <a:lnL w="28575" cap="flat" cmpd="sng" algn="ctr">
                      <a:solidFill>
                        <a:srgbClr val="CC0000"/>
                      </a:solidFill>
                      <a:prstDash val="solid"/>
                      <a:round/>
                      <a:headEnd type="none" w="med" len="med"/>
                      <a:tailEnd type="none" w="med" len="med"/>
                    </a:lnL>
                    <a:lnR w="28575" cap="flat" cmpd="sng" algn="ctr">
                      <a:solidFill>
                        <a:srgbClr val="CC0000"/>
                      </a:solidFill>
                      <a:prstDash val="solid"/>
                      <a:round/>
                      <a:headEnd type="none" w="med" len="med"/>
                      <a:tailEnd type="none" w="med" len="med"/>
                    </a:lnR>
                    <a:lnT w="28575" cap="flat" cmpd="sng" algn="ctr">
                      <a:solidFill>
                        <a:srgbClr val="CC0000"/>
                      </a:solidFill>
                      <a:prstDash val="solid"/>
                      <a:round/>
                      <a:headEnd type="none" w="med" len="med"/>
                      <a:tailEnd type="none" w="med" len="med"/>
                    </a:lnT>
                    <a:lnB w="28575" cap="flat" cmpd="sng" algn="ctr">
                      <a:solidFill>
                        <a:srgbClr val="CC0000"/>
                      </a:solidFill>
                      <a:prstDash val="solid"/>
                      <a:round/>
                      <a:headEnd type="none" w="med" len="med"/>
                      <a:tailEnd type="none" w="med" len="med"/>
                    </a:lnB>
                    <a:solidFill>
                      <a:srgbClr val="FFEAD5"/>
                    </a:solidFill>
                  </a:tcPr>
                </a:tc>
                <a:tc>
                  <a:txBody>
                    <a:bodyPr/>
                    <a:lstStyle/>
                    <a:p>
                      <a:pPr marL="342900" marR="0" lvl="0" indent="-342900" algn="ctr">
                        <a:lnSpc>
                          <a:spcPct val="115000"/>
                        </a:lnSpc>
                        <a:spcBef>
                          <a:spcPts val="0"/>
                        </a:spcBef>
                        <a:spcAft>
                          <a:spcPts val="0"/>
                        </a:spcAft>
                        <a:buFont typeface="Wingdings"/>
                        <a:buChar char=""/>
                        <a:tabLst>
                          <a:tab pos="457200" algn="l"/>
                        </a:tabLst>
                      </a:pPr>
                      <a:r>
                        <a:rPr lang="en-US" sz="1700" b="1">
                          <a:effectLst/>
                          <a:latin typeface="Arial"/>
                          <a:ea typeface="Times New Roman"/>
                          <a:cs typeface="Times New Roman"/>
                        </a:rPr>
                        <a:t> </a:t>
                      </a:r>
                      <a:endParaRPr lang="en-US" sz="1000">
                        <a:effectLst/>
                        <a:latin typeface="Calibri"/>
                        <a:ea typeface="Calibri"/>
                        <a:cs typeface="Times New Roman"/>
                      </a:endParaRPr>
                    </a:p>
                  </a:txBody>
                  <a:tcPr marL="38111" marR="38111" marT="6628" marB="0">
                    <a:lnL w="28575" cap="flat" cmpd="sng" algn="ctr">
                      <a:solidFill>
                        <a:srgbClr val="CC0000"/>
                      </a:solidFill>
                      <a:prstDash val="solid"/>
                      <a:round/>
                      <a:headEnd type="none" w="med" len="med"/>
                      <a:tailEnd type="none" w="med" len="med"/>
                    </a:lnL>
                    <a:lnR w="28575" cap="flat" cmpd="sng" algn="ctr">
                      <a:solidFill>
                        <a:srgbClr val="CC0000"/>
                      </a:solidFill>
                      <a:prstDash val="solid"/>
                      <a:round/>
                      <a:headEnd type="none" w="med" len="med"/>
                      <a:tailEnd type="none" w="med" len="med"/>
                    </a:lnR>
                    <a:lnT w="28575" cap="flat" cmpd="sng" algn="ctr">
                      <a:solidFill>
                        <a:srgbClr val="CC0000"/>
                      </a:solidFill>
                      <a:prstDash val="solid"/>
                      <a:round/>
                      <a:headEnd type="none" w="med" len="med"/>
                      <a:tailEnd type="none" w="med" len="med"/>
                    </a:lnT>
                    <a:lnB w="28575" cap="flat" cmpd="sng" algn="ctr">
                      <a:solidFill>
                        <a:srgbClr val="CC0000"/>
                      </a:solidFill>
                      <a:prstDash val="solid"/>
                      <a:round/>
                      <a:headEnd type="none" w="med" len="med"/>
                      <a:tailEnd type="none" w="med" len="med"/>
                    </a:lnB>
                    <a:solidFill>
                      <a:srgbClr val="FFEAD5"/>
                    </a:solidFill>
                  </a:tcPr>
                </a:tc>
                <a:tc>
                  <a:txBody>
                    <a:bodyPr/>
                    <a:lstStyle/>
                    <a:p>
                      <a:pPr marL="342900" marR="0" lvl="0" indent="-342900" algn="ctr">
                        <a:lnSpc>
                          <a:spcPct val="115000"/>
                        </a:lnSpc>
                        <a:spcBef>
                          <a:spcPts val="0"/>
                        </a:spcBef>
                        <a:spcAft>
                          <a:spcPts val="0"/>
                        </a:spcAft>
                        <a:buFont typeface="Wingdings"/>
                        <a:buChar char=""/>
                        <a:tabLst>
                          <a:tab pos="457200" algn="l"/>
                        </a:tabLst>
                      </a:pPr>
                      <a:r>
                        <a:rPr lang="en-US" sz="1700" b="1">
                          <a:effectLst/>
                          <a:latin typeface="Arial"/>
                          <a:ea typeface="Times New Roman"/>
                          <a:cs typeface="Times New Roman"/>
                        </a:rPr>
                        <a:t> </a:t>
                      </a:r>
                      <a:endParaRPr lang="en-US" sz="1000">
                        <a:effectLst/>
                        <a:latin typeface="Calibri"/>
                        <a:ea typeface="Calibri"/>
                        <a:cs typeface="Times New Roman"/>
                      </a:endParaRPr>
                    </a:p>
                  </a:txBody>
                  <a:tcPr marL="38111" marR="38111" marT="6628" marB="0">
                    <a:lnL w="28575" cap="flat" cmpd="sng" algn="ctr">
                      <a:solidFill>
                        <a:srgbClr val="CC0000"/>
                      </a:solidFill>
                      <a:prstDash val="solid"/>
                      <a:round/>
                      <a:headEnd type="none" w="med" len="med"/>
                      <a:tailEnd type="none" w="med" len="med"/>
                    </a:lnL>
                    <a:lnR w="28575" cap="flat" cmpd="sng" algn="ctr">
                      <a:solidFill>
                        <a:srgbClr val="CC0000"/>
                      </a:solidFill>
                      <a:prstDash val="solid"/>
                      <a:round/>
                      <a:headEnd type="none" w="med" len="med"/>
                      <a:tailEnd type="none" w="med" len="med"/>
                    </a:lnR>
                    <a:lnT w="28575" cap="flat" cmpd="sng" algn="ctr">
                      <a:solidFill>
                        <a:srgbClr val="CC0000"/>
                      </a:solidFill>
                      <a:prstDash val="solid"/>
                      <a:round/>
                      <a:headEnd type="none" w="med" len="med"/>
                      <a:tailEnd type="none" w="med" len="med"/>
                    </a:lnT>
                    <a:lnB w="28575" cap="flat" cmpd="sng" algn="ctr">
                      <a:solidFill>
                        <a:srgbClr val="CC0000"/>
                      </a:solidFill>
                      <a:prstDash val="solid"/>
                      <a:round/>
                      <a:headEnd type="none" w="med" len="med"/>
                      <a:tailEnd type="none" w="med" len="med"/>
                    </a:lnB>
                    <a:solidFill>
                      <a:srgbClr val="FFEAD5"/>
                    </a:solidFill>
                  </a:tcPr>
                </a:tc>
                <a:tc>
                  <a:txBody>
                    <a:bodyPr/>
                    <a:lstStyle/>
                    <a:p>
                      <a:pPr>
                        <a:lnSpc>
                          <a:spcPct val="115000"/>
                        </a:lnSpc>
                      </a:pPr>
                      <a:endParaRPr lang="en-US" sz="1000">
                        <a:effectLst/>
                        <a:latin typeface="Calibri"/>
                        <a:cs typeface="Times New Roman"/>
                      </a:endParaRPr>
                    </a:p>
                  </a:txBody>
                  <a:tcPr marL="38111" marR="38111" marT="6628" marB="0">
                    <a:lnL w="28575" cap="flat" cmpd="sng" algn="ctr">
                      <a:solidFill>
                        <a:srgbClr val="CC0000"/>
                      </a:solidFill>
                      <a:prstDash val="solid"/>
                      <a:round/>
                      <a:headEnd type="none" w="med" len="med"/>
                      <a:tailEnd type="none" w="med" len="med"/>
                    </a:lnL>
                    <a:lnR w="28575" cap="flat" cmpd="sng" algn="ctr">
                      <a:solidFill>
                        <a:srgbClr val="CC0000"/>
                      </a:solidFill>
                      <a:prstDash val="solid"/>
                      <a:round/>
                      <a:headEnd type="none" w="med" len="med"/>
                      <a:tailEnd type="none" w="med" len="med"/>
                    </a:lnR>
                    <a:lnT w="28575" cap="flat" cmpd="sng" algn="ctr">
                      <a:solidFill>
                        <a:srgbClr val="CC0000"/>
                      </a:solidFill>
                      <a:prstDash val="solid"/>
                      <a:round/>
                      <a:headEnd type="none" w="med" len="med"/>
                      <a:tailEnd type="none" w="med" len="med"/>
                    </a:lnT>
                    <a:lnB w="28575" cap="flat" cmpd="sng" algn="ctr">
                      <a:solidFill>
                        <a:srgbClr val="CC0000"/>
                      </a:solidFill>
                      <a:prstDash val="solid"/>
                      <a:round/>
                      <a:headEnd type="none" w="med" len="med"/>
                      <a:tailEnd type="none" w="med" len="med"/>
                    </a:lnB>
                    <a:solidFill>
                      <a:srgbClr val="FFEAD5"/>
                    </a:solidFill>
                  </a:tcPr>
                </a:tc>
                <a:tc>
                  <a:txBody>
                    <a:bodyPr/>
                    <a:lstStyle/>
                    <a:p>
                      <a:pPr marL="342900" marR="0" lvl="0" indent="-342900" algn="ctr">
                        <a:lnSpc>
                          <a:spcPct val="115000"/>
                        </a:lnSpc>
                        <a:spcBef>
                          <a:spcPts val="0"/>
                        </a:spcBef>
                        <a:spcAft>
                          <a:spcPts val="0"/>
                        </a:spcAft>
                        <a:buFont typeface="Wingdings"/>
                        <a:buChar char=""/>
                        <a:tabLst>
                          <a:tab pos="457200" algn="l"/>
                        </a:tabLst>
                      </a:pPr>
                      <a:r>
                        <a:rPr lang="en-US" sz="1700" b="1">
                          <a:effectLst/>
                          <a:latin typeface="Arial"/>
                          <a:ea typeface="Times New Roman"/>
                          <a:cs typeface="Times New Roman"/>
                        </a:rPr>
                        <a:t> </a:t>
                      </a:r>
                      <a:endParaRPr lang="en-US" sz="1000">
                        <a:effectLst/>
                        <a:latin typeface="Calibri"/>
                        <a:ea typeface="Calibri"/>
                        <a:cs typeface="Times New Roman"/>
                      </a:endParaRPr>
                    </a:p>
                  </a:txBody>
                  <a:tcPr marL="38111" marR="38111" marT="6628" marB="0">
                    <a:lnL w="28575" cap="flat" cmpd="sng" algn="ctr">
                      <a:solidFill>
                        <a:srgbClr val="CC0000"/>
                      </a:solidFill>
                      <a:prstDash val="solid"/>
                      <a:round/>
                      <a:headEnd type="none" w="med" len="med"/>
                      <a:tailEnd type="none" w="med" len="med"/>
                    </a:lnL>
                    <a:lnR w="28575" cap="flat" cmpd="sng" algn="ctr">
                      <a:solidFill>
                        <a:srgbClr val="CC0000"/>
                      </a:solidFill>
                      <a:prstDash val="solid"/>
                      <a:round/>
                      <a:headEnd type="none" w="med" len="med"/>
                      <a:tailEnd type="none" w="med" len="med"/>
                    </a:lnR>
                    <a:lnT w="28575" cap="flat" cmpd="sng" algn="ctr">
                      <a:solidFill>
                        <a:srgbClr val="CC0000"/>
                      </a:solidFill>
                      <a:prstDash val="solid"/>
                      <a:round/>
                      <a:headEnd type="none" w="med" len="med"/>
                      <a:tailEnd type="none" w="med" len="med"/>
                    </a:lnT>
                    <a:lnB w="28575" cap="flat" cmpd="sng" algn="ctr">
                      <a:solidFill>
                        <a:srgbClr val="CC0000"/>
                      </a:solidFill>
                      <a:prstDash val="solid"/>
                      <a:round/>
                      <a:headEnd type="none" w="med" len="med"/>
                      <a:tailEnd type="none" w="med" len="med"/>
                    </a:lnB>
                    <a:solidFill>
                      <a:srgbClr val="FFEAD5"/>
                    </a:solidFill>
                  </a:tcPr>
                </a:tc>
              </a:tr>
              <a:tr h="389829">
                <a:tc>
                  <a:txBody>
                    <a:bodyPr/>
                    <a:lstStyle/>
                    <a:p>
                      <a:pPr marL="0" marR="0" algn="ctr">
                        <a:lnSpc>
                          <a:spcPct val="115000"/>
                        </a:lnSpc>
                        <a:spcBef>
                          <a:spcPts val="0"/>
                        </a:spcBef>
                        <a:spcAft>
                          <a:spcPts val="0"/>
                        </a:spcAft>
                      </a:pPr>
                      <a:r>
                        <a:rPr lang="en-US" sz="1600" b="1" kern="1200">
                          <a:solidFill>
                            <a:srgbClr val="000000"/>
                          </a:solidFill>
                          <a:effectLst/>
                          <a:latin typeface="Sabon"/>
                          <a:ea typeface="Calibri"/>
                          <a:cs typeface="Times New Roman"/>
                        </a:rPr>
                        <a:t>12-17 yrs. </a:t>
                      </a:r>
                      <a:endParaRPr lang="en-US" sz="1000">
                        <a:effectLst/>
                        <a:latin typeface="Calibri"/>
                        <a:ea typeface="Calibri"/>
                        <a:cs typeface="Times New Roman"/>
                      </a:endParaRPr>
                    </a:p>
                  </a:txBody>
                  <a:tcPr marL="38111" marR="38111" marT="6628" marB="0">
                    <a:lnL w="28575" cap="flat" cmpd="sng" algn="ctr">
                      <a:solidFill>
                        <a:srgbClr val="CC0000"/>
                      </a:solidFill>
                      <a:prstDash val="solid"/>
                      <a:round/>
                      <a:headEnd type="none" w="med" len="med"/>
                      <a:tailEnd type="none" w="med" len="med"/>
                    </a:lnL>
                    <a:lnR w="28575" cap="flat" cmpd="sng" algn="ctr">
                      <a:solidFill>
                        <a:srgbClr val="CC0000"/>
                      </a:solidFill>
                      <a:prstDash val="solid"/>
                      <a:round/>
                      <a:headEnd type="none" w="med" len="med"/>
                      <a:tailEnd type="none" w="med" len="med"/>
                    </a:lnR>
                    <a:lnT w="28575" cap="flat" cmpd="sng" algn="ctr">
                      <a:solidFill>
                        <a:srgbClr val="CC0000"/>
                      </a:solidFill>
                      <a:prstDash val="solid"/>
                      <a:round/>
                      <a:headEnd type="none" w="med" len="med"/>
                      <a:tailEnd type="none" w="med" len="med"/>
                    </a:lnT>
                    <a:lnB w="28575" cap="flat" cmpd="sng" algn="ctr">
                      <a:solidFill>
                        <a:srgbClr val="CC0000"/>
                      </a:solidFill>
                      <a:prstDash val="solid"/>
                      <a:round/>
                      <a:headEnd type="none" w="med" len="med"/>
                      <a:tailEnd type="none" w="med" len="med"/>
                    </a:lnB>
                  </a:tcPr>
                </a:tc>
                <a:tc>
                  <a:txBody>
                    <a:bodyPr/>
                    <a:lstStyle/>
                    <a:p>
                      <a:pPr marL="342900" marR="0" lvl="0" indent="-342900" algn="ctr">
                        <a:lnSpc>
                          <a:spcPct val="115000"/>
                        </a:lnSpc>
                        <a:spcBef>
                          <a:spcPts val="0"/>
                        </a:spcBef>
                        <a:spcAft>
                          <a:spcPts val="0"/>
                        </a:spcAft>
                        <a:buFont typeface="Wingdings"/>
                        <a:buChar char=""/>
                        <a:tabLst>
                          <a:tab pos="457200" algn="l"/>
                        </a:tabLst>
                      </a:pPr>
                      <a:r>
                        <a:rPr lang="en-US" sz="1700" b="1">
                          <a:effectLst/>
                          <a:latin typeface="Arial"/>
                          <a:ea typeface="Times New Roman"/>
                          <a:cs typeface="Times New Roman"/>
                        </a:rPr>
                        <a:t> </a:t>
                      </a:r>
                      <a:endParaRPr lang="en-US" sz="1000">
                        <a:effectLst/>
                        <a:latin typeface="Calibri"/>
                        <a:ea typeface="Calibri"/>
                        <a:cs typeface="Times New Roman"/>
                      </a:endParaRPr>
                    </a:p>
                  </a:txBody>
                  <a:tcPr marL="38111" marR="38111" marT="6628" marB="0">
                    <a:lnL w="28575" cap="flat" cmpd="sng" algn="ctr">
                      <a:solidFill>
                        <a:srgbClr val="CC0000"/>
                      </a:solidFill>
                      <a:prstDash val="solid"/>
                      <a:round/>
                      <a:headEnd type="none" w="med" len="med"/>
                      <a:tailEnd type="none" w="med" len="med"/>
                    </a:lnL>
                    <a:lnR w="28575" cap="flat" cmpd="sng" algn="ctr">
                      <a:solidFill>
                        <a:srgbClr val="CC0000"/>
                      </a:solidFill>
                      <a:prstDash val="solid"/>
                      <a:round/>
                      <a:headEnd type="none" w="med" len="med"/>
                      <a:tailEnd type="none" w="med" len="med"/>
                    </a:lnR>
                    <a:lnT w="28575" cap="flat" cmpd="sng" algn="ctr">
                      <a:solidFill>
                        <a:srgbClr val="CC0000"/>
                      </a:solidFill>
                      <a:prstDash val="solid"/>
                      <a:round/>
                      <a:headEnd type="none" w="med" len="med"/>
                      <a:tailEnd type="none" w="med" len="med"/>
                    </a:lnT>
                    <a:lnB w="28575" cap="flat" cmpd="sng" algn="ctr">
                      <a:solidFill>
                        <a:srgbClr val="CC0000"/>
                      </a:solidFill>
                      <a:prstDash val="solid"/>
                      <a:round/>
                      <a:headEnd type="none" w="med" len="med"/>
                      <a:tailEnd type="none" w="med" len="med"/>
                    </a:lnB>
                  </a:tcPr>
                </a:tc>
                <a:tc>
                  <a:txBody>
                    <a:bodyPr/>
                    <a:lstStyle/>
                    <a:p>
                      <a:pPr marL="342900" marR="0" lvl="0" indent="-342900" algn="ctr">
                        <a:lnSpc>
                          <a:spcPct val="115000"/>
                        </a:lnSpc>
                        <a:spcBef>
                          <a:spcPts val="0"/>
                        </a:spcBef>
                        <a:spcAft>
                          <a:spcPts val="0"/>
                        </a:spcAft>
                        <a:buFont typeface="Wingdings"/>
                        <a:buChar char=""/>
                        <a:tabLst>
                          <a:tab pos="457200" algn="l"/>
                        </a:tabLst>
                      </a:pPr>
                      <a:r>
                        <a:rPr lang="en-US" sz="1600" b="1">
                          <a:effectLst/>
                          <a:latin typeface="Arial"/>
                          <a:ea typeface="Times New Roman"/>
                          <a:cs typeface="Times New Roman"/>
                        </a:rPr>
                        <a:t> </a:t>
                      </a:r>
                      <a:endParaRPr lang="en-US" sz="1000">
                        <a:effectLst/>
                        <a:latin typeface="Calibri"/>
                        <a:ea typeface="Calibri"/>
                        <a:cs typeface="Times New Roman"/>
                      </a:endParaRPr>
                    </a:p>
                  </a:txBody>
                  <a:tcPr marL="38111" marR="38111" marT="6628" marB="0">
                    <a:lnL w="28575" cap="flat" cmpd="sng" algn="ctr">
                      <a:solidFill>
                        <a:srgbClr val="CC0000"/>
                      </a:solidFill>
                      <a:prstDash val="solid"/>
                      <a:round/>
                      <a:headEnd type="none" w="med" len="med"/>
                      <a:tailEnd type="none" w="med" len="med"/>
                    </a:lnL>
                    <a:lnR w="28575" cap="flat" cmpd="sng" algn="ctr">
                      <a:solidFill>
                        <a:srgbClr val="CC0000"/>
                      </a:solidFill>
                      <a:prstDash val="solid"/>
                      <a:round/>
                      <a:headEnd type="none" w="med" len="med"/>
                      <a:tailEnd type="none" w="med" len="med"/>
                    </a:lnR>
                    <a:lnT w="28575" cap="flat" cmpd="sng" algn="ctr">
                      <a:solidFill>
                        <a:srgbClr val="CC0000"/>
                      </a:solidFill>
                      <a:prstDash val="solid"/>
                      <a:round/>
                      <a:headEnd type="none" w="med" len="med"/>
                      <a:tailEnd type="none" w="med" len="med"/>
                    </a:lnT>
                    <a:lnB w="28575" cap="flat" cmpd="sng" algn="ctr">
                      <a:solidFill>
                        <a:srgbClr val="CC0000"/>
                      </a:solidFill>
                      <a:prstDash val="solid"/>
                      <a:round/>
                      <a:headEnd type="none" w="med" len="med"/>
                      <a:tailEnd type="none" w="med" len="med"/>
                    </a:lnB>
                  </a:tcPr>
                </a:tc>
                <a:tc>
                  <a:txBody>
                    <a:bodyPr/>
                    <a:lstStyle/>
                    <a:p>
                      <a:pPr>
                        <a:lnSpc>
                          <a:spcPct val="115000"/>
                        </a:lnSpc>
                      </a:pPr>
                      <a:endParaRPr lang="en-US" sz="1000">
                        <a:effectLst/>
                        <a:latin typeface="Calibri"/>
                        <a:cs typeface="Times New Roman"/>
                      </a:endParaRPr>
                    </a:p>
                  </a:txBody>
                  <a:tcPr marL="38111" marR="38111" marT="6628" marB="0">
                    <a:lnL w="28575" cap="flat" cmpd="sng" algn="ctr">
                      <a:solidFill>
                        <a:srgbClr val="CC0000"/>
                      </a:solidFill>
                      <a:prstDash val="solid"/>
                      <a:round/>
                      <a:headEnd type="none" w="med" len="med"/>
                      <a:tailEnd type="none" w="med" len="med"/>
                    </a:lnL>
                    <a:lnR w="28575" cap="flat" cmpd="sng" algn="ctr">
                      <a:solidFill>
                        <a:srgbClr val="CC0000"/>
                      </a:solidFill>
                      <a:prstDash val="solid"/>
                      <a:round/>
                      <a:headEnd type="none" w="med" len="med"/>
                      <a:tailEnd type="none" w="med" len="med"/>
                    </a:lnR>
                    <a:lnT w="28575" cap="flat" cmpd="sng" algn="ctr">
                      <a:solidFill>
                        <a:srgbClr val="CC0000"/>
                      </a:solidFill>
                      <a:prstDash val="solid"/>
                      <a:round/>
                      <a:headEnd type="none" w="med" len="med"/>
                      <a:tailEnd type="none" w="med" len="med"/>
                    </a:lnT>
                    <a:lnB w="28575" cap="flat" cmpd="sng" algn="ctr">
                      <a:solidFill>
                        <a:srgbClr val="CC0000"/>
                      </a:solidFill>
                      <a:prstDash val="solid"/>
                      <a:round/>
                      <a:headEnd type="none" w="med" len="med"/>
                      <a:tailEnd type="none" w="med" len="med"/>
                    </a:lnB>
                  </a:tcPr>
                </a:tc>
                <a:tc>
                  <a:txBody>
                    <a:bodyPr/>
                    <a:lstStyle/>
                    <a:p>
                      <a:pPr marL="342900" marR="0" lvl="0" indent="-342900" algn="ctr">
                        <a:lnSpc>
                          <a:spcPct val="115000"/>
                        </a:lnSpc>
                        <a:spcBef>
                          <a:spcPts val="0"/>
                        </a:spcBef>
                        <a:spcAft>
                          <a:spcPts val="0"/>
                        </a:spcAft>
                        <a:buFont typeface="Wingdings"/>
                        <a:buChar char=""/>
                        <a:tabLst>
                          <a:tab pos="457200" algn="l"/>
                        </a:tabLst>
                      </a:pPr>
                      <a:r>
                        <a:rPr lang="en-US" sz="1700" b="1">
                          <a:effectLst/>
                          <a:latin typeface="Arial"/>
                          <a:ea typeface="Times New Roman"/>
                          <a:cs typeface="Times New Roman"/>
                        </a:rPr>
                        <a:t> </a:t>
                      </a:r>
                      <a:endParaRPr lang="en-US" sz="1000">
                        <a:effectLst/>
                        <a:latin typeface="Calibri"/>
                        <a:ea typeface="Calibri"/>
                        <a:cs typeface="Times New Roman"/>
                      </a:endParaRPr>
                    </a:p>
                  </a:txBody>
                  <a:tcPr marL="38111" marR="38111" marT="6628" marB="0">
                    <a:lnL w="28575" cap="flat" cmpd="sng" algn="ctr">
                      <a:solidFill>
                        <a:srgbClr val="CC0000"/>
                      </a:solidFill>
                      <a:prstDash val="solid"/>
                      <a:round/>
                      <a:headEnd type="none" w="med" len="med"/>
                      <a:tailEnd type="none" w="med" len="med"/>
                    </a:lnL>
                    <a:lnR w="28575" cap="flat" cmpd="sng" algn="ctr">
                      <a:solidFill>
                        <a:srgbClr val="CC0000"/>
                      </a:solidFill>
                      <a:prstDash val="solid"/>
                      <a:round/>
                      <a:headEnd type="none" w="med" len="med"/>
                      <a:tailEnd type="none" w="med" len="med"/>
                    </a:lnR>
                    <a:lnT w="28575" cap="flat" cmpd="sng" algn="ctr">
                      <a:solidFill>
                        <a:srgbClr val="CC0000"/>
                      </a:solidFill>
                      <a:prstDash val="solid"/>
                      <a:round/>
                      <a:headEnd type="none" w="med" len="med"/>
                      <a:tailEnd type="none" w="med" len="med"/>
                    </a:lnT>
                    <a:lnB w="28575" cap="flat" cmpd="sng" algn="ctr">
                      <a:solidFill>
                        <a:srgbClr val="CC0000"/>
                      </a:solidFill>
                      <a:prstDash val="solid"/>
                      <a:round/>
                      <a:headEnd type="none" w="med" len="med"/>
                      <a:tailEnd type="none" w="med" len="med"/>
                    </a:lnB>
                  </a:tcPr>
                </a:tc>
              </a:tr>
              <a:tr h="389829">
                <a:tc>
                  <a:txBody>
                    <a:bodyPr/>
                    <a:lstStyle/>
                    <a:p>
                      <a:pPr marL="0" marR="0" algn="ctr">
                        <a:lnSpc>
                          <a:spcPct val="115000"/>
                        </a:lnSpc>
                        <a:spcBef>
                          <a:spcPts val="0"/>
                        </a:spcBef>
                        <a:spcAft>
                          <a:spcPts val="0"/>
                        </a:spcAft>
                      </a:pPr>
                      <a:r>
                        <a:rPr lang="en-US" sz="1600" b="1" kern="1200">
                          <a:solidFill>
                            <a:srgbClr val="000000"/>
                          </a:solidFill>
                          <a:effectLst/>
                          <a:latin typeface="Sabon"/>
                          <a:ea typeface="Calibri"/>
                          <a:cs typeface="Times New Roman"/>
                        </a:rPr>
                        <a:t>Adult</a:t>
                      </a:r>
                      <a:endParaRPr lang="en-US" sz="1000">
                        <a:effectLst/>
                        <a:latin typeface="Calibri"/>
                        <a:ea typeface="Calibri"/>
                        <a:cs typeface="Times New Roman"/>
                      </a:endParaRPr>
                    </a:p>
                  </a:txBody>
                  <a:tcPr marL="38111" marR="38111" marT="6628" marB="0">
                    <a:lnL w="28575" cap="flat" cmpd="sng" algn="ctr">
                      <a:solidFill>
                        <a:srgbClr val="CC0000"/>
                      </a:solidFill>
                      <a:prstDash val="solid"/>
                      <a:round/>
                      <a:headEnd type="none" w="med" len="med"/>
                      <a:tailEnd type="none" w="med" len="med"/>
                    </a:lnL>
                    <a:lnR w="28575" cap="flat" cmpd="sng" algn="ctr">
                      <a:solidFill>
                        <a:srgbClr val="CC0000"/>
                      </a:solidFill>
                      <a:prstDash val="solid"/>
                      <a:round/>
                      <a:headEnd type="none" w="med" len="med"/>
                      <a:tailEnd type="none" w="med" len="med"/>
                    </a:lnR>
                    <a:lnT w="28575" cap="flat" cmpd="sng" algn="ctr">
                      <a:solidFill>
                        <a:srgbClr val="CC0000"/>
                      </a:solidFill>
                      <a:prstDash val="solid"/>
                      <a:round/>
                      <a:headEnd type="none" w="med" len="med"/>
                      <a:tailEnd type="none" w="med" len="med"/>
                    </a:lnT>
                    <a:lnB w="28575" cap="flat" cmpd="sng" algn="ctr">
                      <a:solidFill>
                        <a:srgbClr val="CC0000"/>
                      </a:solidFill>
                      <a:prstDash val="solid"/>
                      <a:round/>
                      <a:headEnd type="none" w="med" len="med"/>
                      <a:tailEnd type="none" w="med" len="med"/>
                    </a:lnB>
                    <a:solidFill>
                      <a:srgbClr val="FFEAD5"/>
                    </a:solidFill>
                  </a:tcPr>
                </a:tc>
                <a:tc>
                  <a:txBody>
                    <a:bodyPr/>
                    <a:lstStyle/>
                    <a:p>
                      <a:pPr marL="342900" marR="0" lvl="0" indent="-342900" algn="ctr">
                        <a:lnSpc>
                          <a:spcPct val="115000"/>
                        </a:lnSpc>
                        <a:spcBef>
                          <a:spcPts val="0"/>
                        </a:spcBef>
                        <a:spcAft>
                          <a:spcPts val="0"/>
                        </a:spcAft>
                        <a:buFont typeface="Wingdings"/>
                        <a:buChar char=""/>
                        <a:tabLst>
                          <a:tab pos="457200" algn="l"/>
                        </a:tabLst>
                      </a:pPr>
                      <a:r>
                        <a:rPr lang="en-US" sz="1700" b="1">
                          <a:effectLst/>
                          <a:latin typeface="Arial"/>
                          <a:ea typeface="Times New Roman"/>
                          <a:cs typeface="Times New Roman"/>
                        </a:rPr>
                        <a:t> </a:t>
                      </a:r>
                      <a:endParaRPr lang="en-US" sz="1000">
                        <a:effectLst/>
                        <a:latin typeface="Calibri"/>
                        <a:ea typeface="Calibri"/>
                        <a:cs typeface="Times New Roman"/>
                      </a:endParaRPr>
                    </a:p>
                  </a:txBody>
                  <a:tcPr marL="38111" marR="38111" marT="6628" marB="0">
                    <a:lnL w="28575" cap="flat" cmpd="sng" algn="ctr">
                      <a:solidFill>
                        <a:srgbClr val="CC0000"/>
                      </a:solidFill>
                      <a:prstDash val="solid"/>
                      <a:round/>
                      <a:headEnd type="none" w="med" len="med"/>
                      <a:tailEnd type="none" w="med" len="med"/>
                    </a:lnL>
                    <a:lnR w="28575" cap="flat" cmpd="sng" algn="ctr">
                      <a:solidFill>
                        <a:srgbClr val="CC0000"/>
                      </a:solidFill>
                      <a:prstDash val="solid"/>
                      <a:round/>
                      <a:headEnd type="none" w="med" len="med"/>
                      <a:tailEnd type="none" w="med" len="med"/>
                    </a:lnR>
                    <a:lnT w="28575" cap="flat" cmpd="sng" algn="ctr">
                      <a:solidFill>
                        <a:srgbClr val="CC0000"/>
                      </a:solidFill>
                      <a:prstDash val="solid"/>
                      <a:round/>
                      <a:headEnd type="none" w="med" len="med"/>
                      <a:tailEnd type="none" w="med" len="med"/>
                    </a:lnT>
                    <a:lnB w="28575" cap="flat" cmpd="sng" algn="ctr">
                      <a:solidFill>
                        <a:srgbClr val="CC0000"/>
                      </a:solidFill>
                      <a:prstDash val="solid"/>
                      <a:round/>
                      <a:headEnd type="none" w="med" len="med"/>
                      <a:tailEnd type="none" w="med" len="med"/>
                    </a:lnB>
                    <a:solidFill>
                      <a:srgbClr val="FFEAD5"/>
                    </a:solidFill>
                  </a:tcPr>
                </a:tc>
                <a:tc>
                  <a:txBody>
                    <a:bodyPr/>
                    <a:lstStyle/>
                    <a:p>
                      <a:pPr>
                        <a:lnSpc>
                          <a:spcPct val="115000"/>
                        </a:lnSpc>
                      </a:pPr>
                      <a:endParaRPr lang="en-US" sz="1000">
                        <a:effectLst/>
                        <a:latin typeface="Calibri"/>
                        <a:cs typeface="Times New Roman"/>
                      </a:endParaRPr>
                    </a:p>
                  </a:txBody>
                  <a:tcPr marL="38111" marR="38111" marT="6628" marB="0">
                    <a:lnL w="28575" cap="flat" cmpd="sng" algn="ctr">
                      <a:solidFill>
                        <a:srgbClr val="CC0000"/>
                      </a:solidFill>
                      <a:prstDash val="solid"/>
                      <a:round/>
                      <a:headEnd type="none" w="med" len="med"/>
                      <a:tailEnd type="none" w="med" len="med"/>
                    </a:lnL>
                    <a:lnR w="28575" cap="flat" cmpd="sng" algn="ctr">
                      <a:solidFill>
                        <a:srgbClr val="CC0000"/>
                      </a:solidFill>
                      <a:prstDash val="solid"/>
                      <a:round/>
                      <a:headEnd type="none" w="med" len="med"/>
                      <a:tailEnd type="none" w="med" len="med"/>
                    </a:lnR>
                    <a:lnT w="28575" cap="flat" cmpd="sng" algn="ctr">
                      <a:solidFill>
                        <a:srgbClr val="CC0000"/>
                      </a:solidFill>
                      <a:prstDash val="solid"/>
                      <a:round/>
                      <a:headEnd type="none" w="med" len="med"/>
                      <a:tailEnd type="none" w="med" len="med"/>
                    </a:lnT>
                    <a:lnB w="28575" cap="flat" cmpd="sng" algn="ctr">
                      <a:solidFill>
                        <a:srgbClr val="CC0000"/>
                      </a:solidFill>
                      <a:prstDash val="solid"/>
                      <a:round/>
                      <a:headEnd type="none" w="med" len="med"/>
                      <a:tailEnd type="none" w="med" len="med"/>
                    </a:lnB>
                    <a:solidFill>
                      <a:srgbClr val="FFEAD5"/>
                    </a:solidFill>
                  </a:tcPr>
                </a:tc>
                <a:tc>
                  <a:txBody>
                    <a:bodyPr/>
                    <a:lstStyle/>
                    <a:p>
                      <a:pPr marL="342900" marR="0" lvl="0" indent="-342900" algn="ctr">
                        <a:lnSpc>
                          <a:spcPct val="115000"/>
                        </a:lnSpc>
                        <a:spcBef>
                          <a:spcPts val="0"/>
                        </a:spcBef>
                        <a:spcAft>
                          <a:spcPts val="0"/>
                        </a:spcAft>
                        <a:buFont typeface="Wingdings"/>
                        <a:buChar char=""/>
                        <a:tabLst>
                          <a:tab pos="457200" algn="l"/>
                        </a:tabLst>
                      </a:pPr>
                      <a:r>
                        <a:rPr lang="en-US" sz="1700" b="1">
                          <a:effectLst/>
                          <a:latin typeface="Arial"/>
                          <a:ea typeface="Times New Roman"/>
                          <a:cs typeface="Times New Roman"/>
                        </a:rPr>
                        <a:t> </a:t>
                      </a:r>
                      <a:endParaRPr lang="en-US" sz="1000">
                        <a:effectLst/>
                        <a:latin typeface="Calibri"/>
                        <a:ea typeface="Calibri"/>
                        <a:cs typeface="Times New Roman"/>
                      </a:endParaRPr>
                    </a:p>
                  </a:txBody>
                  <a:tcPr marL="38111" marR="38111" marT="6628" marB="0">
                    <a:lnL w="28575" cap="flat" cmpd="sng" algn="ctr">
                      <a:solidFill>
                        <a:srgbClr val="CC0000"/>
                      </a:solidFill>
                      <a:prstDash val="solid"/>
                      <a:round/>
                      <a:headEnd type="none" w="med" len="med"/>
                      <a:tailEnd type="none" w="med" len="med"/>
                    </a:lnL>
                    <a:lnR w="28575" cap="flat" cmpd="sng" algn="ctr">
                      <a:solidFill>
                        <a:srgbClr val="CC0000"/>
                      </a:solidFill>
                      <a:prstDash val="solid"/>
                      <a:round/>
                      <a:headEnd type="none" w="med" len="med"/>
                      <a:tailEnd type="none" w="med" len="med"/>
                    </a:lnR>
                    <a:lnT w="28575" cap="flat" cmpd="sng" algn="ctr">
                      <a:solidFill>
                        <a:srgbClr val="CC0000"/>
                      </a:solidFill>
                      <a:prstDash val="solid"/>
                      <a:round/>
                      <a:headEnd type="none" w="med" len="med"/>
                      <a:tailEnd type="none" w="med" len="med"/>
                    </a:lnT>
                    <a:lnB w="28575" cap="flat" cmpd="sng" algn="ctr">
                      <a:solidFill>
                        <a:srgbClr val="CC0000"/>
                      </a:solidFill>
                      <a:prstDash val="solid"/>
                      <a:round/>
                      <a:headEnd type="none" w="med" len="med"/>
                      <a:tailEnd type="none" w="med" len="med"/>
                    </a:lnB>
                    <a:solidFill>
                      <a:srgbClr val="FFEAD5"/>
                    </a:solidFill>
                  </a:tcPr>
                </a:tc>
                <a:tc>
                  <a:txBody>
                    <a:bodyPr/>
                    <a:lstStyle/>
                    <a:p>
                      <a:pPr marL="342900" marR="0" lvl="0" indent="-342900" algn="ctr">
                        <a:lnSpc>
                          <a:spcPct val="115000"/>
                        </a:lnSpc>
                        <a:spcBef>
                          <a:spcPts val="0"/>
                        </a:spcBef>
                        <a:spcAft>
                          <a:spcPts val="0"/>
                        </a:spcAft>
                        <a:buFont typeface="Wingdings"/>
                        <a:buChar char=""/>
                        <a:tabLst>
                          <a:tab pos="457200" algn="l"/>
                        </a:tabLst>
                      </a:pPr>
                      <a:r>
                        <a:rPr lang="en-US" sz="1700" b="1">
                          <a:effectLst/>
                          <a:latin typeface="Arial"/>
                          <a:ea typeface="Times New Roman"/>
                          <a:cs typeface="Times New Roman"/>
                        </a:rPr>
                        <a:t> </a:t>
                      </a:r>
                      <a:endParaRPr lang="en-US" sz="1000">
                        <a:effectLst/>
                        <a:latin typeface="Calibri"/>
                        <a:ea typeface="Calibri"/>
                        <a:cs typeface="Times New Roman"/>
                      </a:endParaRPr>
                    </a:p>
                  </a:txBody>
                  <a:tcPr marL="38111" marR="38111" marT="6628" marB="0">
                    <a:lnL w="28575" cap="flat" cmpd="sng" algn="ctr">
                      <a:solidFill>
                        <a:srgbClr val="CC0000"/>
                      </a:solidFill>
                      <a:prstDash val="solid"/>
                      <a:round/>
                      <a:headEnd type="none" w="med" len="med"/>
                      <a:tailEnd type="none" w="med" len="med"/>
                    </a:lnL>
                    <a:lnR w="28575" cap="flat" cmpd="sng" algn="ctr">
                      <a:solidFill>
                        <a:srgbClr val="CC0000"/>
                      </a:solidFill>
                      <a:prstDash val="solid"/>
                      <a:round/>
                      <a:headEnd type="none" w="med" len="med"/>
                      <a:tailEnd type="none" w="med" len="med"/>
                    </a:lnR>
                    <a:lnT w="28575" cap="flat" cmpd="sng" algn="ctr">
                      <a:solidFill>
                        <a:srgbClr val="CC0000"/>
                      </a:solidFill>
                      <a:prstDash val="solid"/>
                      <a:round/>
                      <a:headEnd type="none" w="med" len="med"/>
                      <a:tailEnd type="none" w="med" len="med"/>
                    </a:lnT>
                    <a:lnB w="28575" cap="flat" cmpd="sng" algn="ctr">
                      <a:solidFill>
                        <a:srgbClr val="CC0000"/>
                      </a:solidFill>
                      <a:prstDash val="solid"/>
                      <a:round/>
                      <a:headEnd type="none" w="med" len="med"/>
                      <a:tailEnd type="none" w="med" len="med"/>
                    </a:lnB>
                    <a:solidFill>
                      <a:srgbClr val="FFEAD5"/>
                    </a:solidFill>
                  </a:tcPr>
                </a:tc>
              </a:tr>
              <a:tr h="389829">
                <a:tc>
                  <a:txBody>
                    <a:bodyPr/>
                    <a:lstStyle/>
                    <a:p>
                      <a:pPr marL="0" marR="0" algn="ctr">
                        <a:lnSpc>
                          <a:spcPct val="115000"/>
                        </a:lnSpc>
                        <a:spcBef>
                          <a:spcPts val="0"/>
                        </a:spcBef>
                        <a:spcAft>
                          <a:spcPts val="0"/>
                        </a:spcAft>
                      </a:pPr>
                      <a:r>
                        <a:rPr lang="en-US" sz="1600" b="1" kern="1200">
                          <a:solidFill>
                            <a:srgbClr val="000000"/>
                          </a:solidFill>
                          <a:effectLst/>
                          <a:latin typeface="Sabon"/>
                          <a:ea typeface="Calibri"/>
                          <a:cs typeface="Times New Roman"/>
                        </a:rPr>
                        <a:t>Senior</a:t>
                      </a:r>
                      <a:endParaRPr lang="en-US" sz="1000">
                        <a:effectLst/>
                        <a:latin typeface="Calibri"/>
                        <a:ea typeface="Calibri"/>
                        <a:cs typeface="Times New Roman"/>
                      </a:endParaRPr>
                    </a:p>
                  </a:txBody>
                  <a:tcPr marL="38111" marR="38111" marT="6628" marB="0">
                    <a:lnL w="28575" cap="flat" cmpd="sng" algn="ctr">
                      <a:solidFill>
                        <a:srgbClr val="CC0000"/>
                      </a:solidFill>
                      <a:prstDash val="solid"/>
                      <a:round/>
                      <a:headEnd type="none" w="med" len="med"/>
                      <a:tailEnd type="none" w="med" len="med"/>
                    </a:lnL>
                    <a:lnR w="28575" cap="flat" cmpd="sng" algn="ctr">
                      <a:solidFill>
                        <a:srgbClr val="CC0000"/>
                      </a:solidFill>
                      <a:prstDash val="solid"/>
                      <a:round/>
                      <a:headEnd type="none" w="med" len="med"/>
                      <a:tailEnd type="none" w="med" len="med"/>
                    </a:lnR>
                    <a:lnT w="28575" cap="flat" cmpd="sng" algn="ctr">
                      <a:solidFill>
                        <a:srgbClr val="CC0000"/>
                      </a:solidFill>
                      <a:prstDash val="solid"/>
                      <a:round/>
                      <a:headEnd type="none" w="med" len="med"/>
                      <a:tailEnd type="none" w="med" len="med"/>
                    </a:lnT>
                    <a:lnB w="28575" cap="flat" cmpd="sng" algn="ctr">
                      <a:solidFill>
                        <a:srgbClr val="CC0000"/>
                      </a:solidFill>
                      <a:prstDash val="solid"/>
                      <a:round/>
                      <a:headEnd type="none" w="med" len="med"/>
                      <a:tailEnd type="none" w="med" len="med"/>
                    </a:lnB>
                  </a:tcPr>
                </a:tc>
                <a:tc>
                  <a:txBody>
                    <a:bodyPr/>
                    <a:lstStyle/>
                    <a:p>
                      <a:pPr marL="342900" marR="0" lvl="0" indent="-342900" algn="ctr">
                        <a:lnSpc>
                          <a:spcPct val="115000"/>
                        </a:lnSpc>
                        <a:spcBef>
                          <a:spcPts val="0"/>
                        </a:spcBef>
                        <a:spcAft>
                          <a:spcPts val="0"/>
                        </a:spcAft>
                        <a:buFont typeface="Wingdings"/>
                        <a:buChar char=""/>
                        <a:tabLst>
                          <a:tab pos="457200" algn="l"/>
                        </a:tabLst>
                      </a:pPr>
                      <a:r>
                        <a:rPr lang="en-US" sz="1700" b="1">
                          <a:effectLst/>
                          <a:latin typeface="Arial"/>
                          <a:ea typeface="Times New Roman"/>
                          <a:cs typeface="Times New Roman"/>
                        </a:rPr>
                        <a:t> </a:t>
                      </a:r>
                      <a:endParaRPr lang="en-US" sz="1000">
                        <a:effectLst/>
                        <a:latin typeface="Calibri"/>
                        <a:ea typeface="Calibri"/>
                        <a:cs typeface="Times New Roman"/>
                      </a:endParaRPr>
                    </a:p>
                  </a:txBody>
                  <a:tcPr marL="38111" marR="38111" marT="6628" marB="0">
                    <a:lnL w="28575" cap="flat" cmpd="sng" algn="ctr">
                      <a:solidFill>
                        <a:srgbClr val="CC0000"/>
                      </a:solidFill>
                      <a:prstDash val="solid"/>
                      <a:round/>
                      <a:headEnd type="none" w="med" len="med"/>
                      <a:tailEnd type="none" w="med" len="med"/>
                    </a:lnL>
                    <a:lnR w="28575" cap="flat" cmpd="sng" algn="ctr">
                      <a:solidFill>
                        <a:srgbClr val="CC0000"/>
                      </a:solidFill>
                      <a:prstDash val="solid"/>
                      <a:round/>
                      <a:headEnd type="none" w="med" len="med"/>
                      <a:tailEnd type="none" w="med" len="med"/>
                    </a:lnR>
                    <a:lnT w="28575" cap="flat" cmpd="sng" algn="ctr">
                      <a:solidFill>
                        <a:srgbClr val="CC0000"/>
                      </a:solidFill>
                      <a:prstDash val="solid"/>
                      <a:round/>
                      <a:headEnd type="none" w="med" len="med"/>
                      <a:tailEnd type="none" w="med" len="med"/>
                    </a:lnT>
                    <a:lnB w="28575" cap="flat" cmpd="sng" algn="ctr">
                      <a:solidFill>
                        <a:srgbClr val="CC0000"/>
                      </a:solidFill>
                      <a:prstDash val="solid"/>
                      <a:round/>
                      <a:headEnd type="none" w="med" len="med"/>
                      <a:tailEnd type="none" w="med" len="med"/>
                    </a:lnB>
                  </a:tcPr>
                </a:tc>
                <a:tc>
                  <a:txBody>
                    <a:bodyPr/>
                    <a:lstStyle/>
                    <a:p>
                      <a:pPr>
                        <a:lnSpc>
                          <a:spcPct val="115000"/>
                        </a:lnSpc>
                      </a:pPr>
                      <a:endParaRPr lang="en-US" sz="1000">
                        <a:effectLst/>
                        <a:latin typeface="Calibri"/>
                        <a:cs typeface="Times New Roman"/>
                      </a:endParaRPr>
                    </a:p>
                  </a:txBody>
                  <a:tcPr marL="38111" marR="38111" marT="6628" marB="0">
                    <a:lnL w="28575" cap="flat" cmpd="sng" algn="ctr">
                      <a:solidFill>
                        <a:srgbClr val="CC0000"/>
                      </a:solidFill>
                      <a:prstDash val="solid"/>
                      <a:round/>
                      <a:headEnd type="none" w="med" len="med"/>
                      <a:tailEnd type="none" w="med" len="med"/>
                    </a:lnL>
                    <a:lnR w="28575" cap="flat" cmpd="sng" algn="ctr">
                      <a:solidFill>
                        <a:srgbClr val="CC0000"/>
                      </a:solidFill>
                      <a:prstDash val="solid"/>
                      <a:round/>
                      <a:headEnd type="none" w="med" len="med"/>
                      <a:tailEnd type="none" w="med" len="med"/>
                    </a:lnR>
                    <a:lnT w="28575" cap="flat" cmpd="sng" algn="ctr">
                      <a:solidFill>
                        <a:srgbClr val="CC0000"/>
                      </a:solidFill>
                      <a:prstDash val="solid"/>
                      <a:round/>
                      <a:headEnd type="none" w="med" len="med"/>
                      <a:tailEnd type="none" w="med" len="med"/>
                    </a:lnT>
                    <a:lnB w="28575" cap="flat" cmpd="sng" algn="ctr">
                      <a:solidFill>
                        <a:srgbClr val="CC0000"/>
                      </a:solidFill>
                      <a:prstDash val="solid"/>
                      <a:round/>
                      <a:headEnd type="none" w="med" len="med"/>
                      <a:tailEnd type="none" w="med" len="med"/>
                    </a:lnB>
                  </a:tcPr>
                </a:tc>
                <a:tc>
                  <a:txBody>
                    <a:bodyPr/>
                    <a:lstStyle/>
                    <a:p>
                      <a:pPr marL="342900" marR="0" lvl="0" indent="-342900" algn="ctr">
                        <a:lnSpc>
                          <a:spcPct val="115000"/>
                        </a:lnSpc>
                        <a:spcBef>
                          <a:spcPts val="0"/>
                        </a:spcBef>
                        <a:spcAft>
                          <a:spcPts val="0"/>
                        </a:spcAft>
                        <a:buFont typeface="Wingdings"/>
                        <a:buChar char=""/>
                        <a:tabLst>
                          <a:tab pos="457200" algn="l"/>
                        </a:tabLst>
                      </a:pPr>
                      <a:r>
                        <a:rPr lang="en-US" sz="1600" b="1">
                          <a:effectLst/>
                          <a:latin typeface="Arial"/>
                          <a:ea typeface="Times New Roman"/>
                          <a:cs typeface="Times New Roman"/>
                        </a:rPr>
                        <a:t> </a:t>
                      </a:r>
                      <a:endParaRPr lang="en-US" sz="1000">
                        <a:effectLst/>
                        <a:latin typeface="Calibri"/>
                        <a:ea typeface="Calibri"/>
                        <a:cs typeface="Times New Roman"/>
                      </a:endParaRPr>
                    </a:p>
                  </a:txBody>
                  <a:tcPr marL="38111" marR="38111" marT="6628" marB="0">
                    <a:lnL w="28575" cap="flat" cmpd="sng" algn="ctr">
                      <a:solidFill>
                        <a:srgbClr val="CC0000"/>
                      </a:solidFill>
                      <a:prstDash val="solid"/>
                      <a:round/>
                      <a:headEnd type="none" w="med" len="med"/>
                      <a:tailEnd type="none" w="med" len="med"/>
                    </a:lnL>
                    <a:lnR w="28575" cap="flat" cmpd="sng" algn="ctr">
                      <a:solidFill>
                        <a:srgbClr val="CC0000"/>
                      </a:solidFill>
                      <a:prstDash val="solid"/>
                      <a:round/>
                      <a:headEnd type="none" w="med" len="med"/>
                      <a:tailEnd type="none" w="med" len="med"/>
                    </a:lnR>
                    <a:lnT w="28575" cap="flat" cmpd="sng" algn="ctr">
                      <a:solidFill>
                        <a:srgbClr val="CC0000"/>
                      </a:solidFill>
                      <a:prstDash val="solid"/>
                      <a:round/>
                      <a:headEnd type="none" w="med" len="med"/>
                      <a:tailEnd type="none" w="med" len="med"/>
                    </a:lnT>
                    <a:lnB w="28575" cap="flat" cmpd="sng" algn="ctr">
                      <a:solidFill>
                        <a:srgbClr val="CC0000"/>
                      </a:solidFill>
                      <a:prstDash val="solid"/>
                      <a:round/>
                      <a:headEnd type="none" w="med" len="med"/>
                      <a:tailEnd type="none" w="med" len="med"/>
                    </a:lnB>
                  </a:tcPr>
                </a:tc>
                <a:tc>
                  <a:txBody>
                    <a:bodyPr/>
                    <a:lstStyle/>
                    <a:p>
                      <a:pPr marL="342900" marR="0" lvl="0" indent="-342900" algn="ctr">
                        <a:lnSpc>
                          <a:spcPct val="115000"/>
                        </a:lnSpc>
                        <a:spcBef>
                          <a:spcPts val="0"/>
                        </a:spcBef>
                        <a:spcAft>
                          <a:spcPts val="0"/>
                        </a:spcAft>
                        <a:buFont typeface="Wingdings"/>
                        <a:buChar char=""/>
                        <a:tabLst>
                          <a:tab pos="457200" algn="l"/>
                        </a:tabLst>
                      </a:pPr>
                      <a:r>
                        <a:rPr lang="en-US" sz="1600" b="1" dirty="0">
                          <a:effectLst/>
                          <a:latin typeface="Arial"/>
                          <a:ea typeface="Times New Roman"/>
                          <a:cs typeface="Times New Roman"/>
                        </a:rPr>
                        <a:t> </a:t>
                      </a:r>
                      <a:endParaRPr lang="en-US" sz="1000" dirty="0">
                        <a:effectLst/>
                        <a:latin typeface="Calibri"/>
                        <a:ea typeface="Calibri"/>
                        <a:cs typeface="Times New Roman"/>
                      </a:endParaRPr>
                    </a:p>
                  </a:txBody>
                  <a:tcPr marL="38111" marR="38111" marT="6628" marB="0">
                    <a:lnL w="28575" cap="flat" cmpd="sng" algn="ctr">
                      <a:solidFill>
                        <a:srgbClr val="CC0000"/>
                      </a:solidFill>
                      <a:prstDash val="solid"/>
                      <a:round/>
                      <a:headEnd type="none" w="med" len="med"/>
                      <a:tailEnd type="none" w="med" len="med"/>
                    </a:lnL>
                    <a:lnR w="28575" cap="flat" cmpd="sng" algn="ctr">
                      <a:solidFill>
                        <a:srgbClr val="CC0000"/>
                      </a:solidFill>
                      <a:prstDash val="solid"/>
                      <a:round/>
                      <a:headEnd type="none" w="med" len="med"/>
                      <a:tailEnd type="none" w="med" len="med"/>
                    </a:lnR>
                    <a:lnT w="28575" cap="flat" cmpd="sng" algn="ctr">
                      <a:solidFill>
                        <a:srgbClr val="CC0000"/>
                      </a:solidFill>
                      <a:prstDash val="solid"/>
                      <a:round/>
                      <a:headEnd type="none" w="med" len="med"/>
                      <a:tailEnd type="none" w="med" len="med"/>
                    </a:lnT>
                    <a:lnB w="28575" cap="flat" cmpd="sng" algn="ctr">
                      <a:solidFill>
                        <a:srgbClr val="CC0000"/>
                      </a:solidFill>
                      <a:prstDash val="solid"/>
                      <a:round/>
                      <a:headEnd type="none" w="med" len="med"/>
                      <a:tailEnd type="none" w="med" len="med"/>
                    </a:lnB>
                  </a:tcPr>
                </a:tc>
              </a:tr>
            </a:tbl>
          </a:graphicData>
        </a:graphic>
      </p:graphicFrame>
      <p:pic>
        <p:nvPicPr>
          <p:cNvPr id="7" name="Audio 6">
            <a:hlinkClick r:id="" action="ppaction://media"/>
          </p:cNvPr>
          <p:cNvPicPr>
            <a:picLocks noChangeAspect="1"/>
          </p:cNvPicPr>
          <p:nvPr>
            <a:audioFile r:link="rId1"/>
            <p:extLst>
              <p:ext uri="{DAA4B4D4-6D71-4841-9C94-3DE7FCFB9230}">
                <p14:media xmlns:p14="http://schemas.microsoft.com/office/powerpoint/2010/main" xmlns="" r:embed="rId4"/>
              </p:ext>
            </p:extLst>
          </p:nvPr>
        </p:nvPicPr>
        <p:blipFill>
          <a:blip r:embed="rId5" cstate="print"/>
          <a:stretch>
            <a:fillRect/>
          </a:stretch>
        </p:blipFill>
        <p:spPr>
          <a:xfrm>
            <a:off x="8382000" y="6096000"/>
            <a:ext cx="609600" cy="609600"/>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2000" advClick="0" advTm="55000"/>
    </mc:Choice>
    <mc:Fallback>
      <p:transition spd="slow" advClick="0" advTm="5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a:xfrm>
            <a:off x="457200" y="393700"/>
            <a:ext cx="8229600" cy="1143000"/>
          </a:xfrm>
        </p:spPr>
        <p:txBody>
          <a:bodyPr/>
          <a:lstStyle/>
          <a:p>
            <a:pPr algn="ctr" eaLnBrk="1" hangingPunct="1"/>
            <a:r>
              <a:rPr lang="en-US" sz="4000" b="1" smtClean="0">
                <a:latin typeface="Sabon" pitchFamily="18" charset="0"/>
                <a:ea typeface="ヒラギノ角ゴ Pro W3" charset="-128"/>
              </a:rPr>
              <a:t>SHA Recommendations</a:t>
            </a:r>
            <a:endParaRPr lang="en-US" sz="4000" smtClean="0"/>
          </a:p>
        </p:txBody>
      </p:sp>
      <p:sp>
        <p:nvSpPr>
          <p:cNvPr id="30722" name="Content Placeholder 2"/>
          <p:cNvSpPr>
            <a:spLocks noGrp="1"/>
          </p:cNvSpPr>
          <p:nvPr>
            <p:ph idx="1"/>
          </p:nvPr>
        </p:nvSpPr>
        <p:spPr/>
        <p:txBody>
          <a:bodyPr/>
          <a:lstStyle/>
          <a:p>
            <a:pPr marL="0" lvl="1" indent="0" eaLnBrk="1" hangingPunct="1">
              <a:spcBef>
                <a:spcPct val="0"/>
              </a:spcBef>
              <a:spcAft>
                <a:spcPts val="600"/>
              </a:spcAft>
              <a:buClr>
                <a:schemeClr val="tx2"/>
              </a:buClr>
              <a:buFont typeface="Wingdings 2" pitchFamily="18" charset="2"/>
              <a:buNone/>
            </a:pPr>
            <a:r>
              <a:rPr lang="en-US" sz="2800" b="1" smtClean="0">
                <a:solidFill>
                  <a:schemeClr val="tx2"/>
                </a:solidFill>
                <a:latin typeface="Sabon" pitchFamily="18" charset="0"/>
                <a:ea typeface="ヒラギノ角ゴ Pro W3" charset="-128"/>
              </a:rPr>
              <a:t>12-17 years old age group:</a:t>
            </a:r>
          </a:p>
          <a:p>
            <a:pPr marL="346075" indent="-346075" eaLnBrk="1" hangingPunct="1">
              <a:spcBef>
                <a:spcPct val="0"/>
              </a:spcBef>
              <a:spcAft>
                <a:spcPts val="600"/>
              </a:spcAft>
              <a:buClr>
                <a:schemeClr val="tx2"/>
              </a:buClr>
              <a:buFontTx/>
              <a:buChar char="•"/>
            </a:pPr>
            <a:r>
              <a:rPr lang="en-US" sz="2800" smtClean="0">
                <a:solidFill>
                  <a:srgbClr val="000000"/>
                </a:solidFill>
                <a:latin typeface="Sabon" pitchFamily="18" charset="0"/>
                <a:ea typeface="ヒラギノ角ゴ Pro W3" charset="-128"/>
              </a:rPr>
              <a:t>Encourage patients to complete the SHA without a parent/guardian</a:t>
            </a:r>
          </a:p>
          <a:p>
            <a:pPr marL="346075" indent="-346075" eaLnBrk="1" hangingPunct="1">
              <a:spcBef>
                <a:spcPct val="0"/>
              </a:spcBef>
              <a:spcAft>
                <a:spcPts val="600"/>
              </a:spcAft>
              <a:buClr>
                <a:schemeClr val="tx2"/>
              </a:buClr>
              <a:buFontTx/>
              <a:buChar char="•"/>
            </a:pPr>
            <a:r>
              <a:rPr lang="en-US" sz="2800" smtClean="0">
                <a:solidFill>
                  <a:srgbClr val="000000"/>
                </a:solidFill>
                <a:latin typeface="Sabon" pitchFamily="18" charset="0"/>
                <a:ea typeface="ヒラギノ角ゴ Pro W3" charset="-128"/>
              </a:rPr>
              <a:t>Annual re-administration is recommended </a:t>
            </a:r>
          </a:p>
          <a:p>
            <a:pPr marL="346075" indent="-346075" eaLnBrk="1" hangingPunct="1">
              <a:spcBef>
                <a:spcPct val="0"/>
              </a:spcBef>
              <a:spcAft>
                <a:spcPts val="600"/>
              </a:spcAft>
              <a:buClr>
                <a:schemeClr val="tx2"/>
              </a:buClr>
              <a:buFontTx/>
              <a:buNone/>
            </a:pPr>
            <a:endParaRPr lang="en-US" sz="1400" b="1" smtClean="0">
              <a:solidFill>
                <a:schemeClr val="tx2"/>
              </a:solidFill>
              <a:latin typeface="Sabon" pitchFamily="18" charset="0"/>
              <a:ea typeface="ヒラギノ角ゴ Pro W3" charset="-128"/>
            </a:endParaRPr>
          </a:p>
          <a:p>
            <a:pPr marL="346075" indent="-346075" eaLnBrk="1" hangingPunct="1">
              <a:spcBef>
                <a:spcPct val="0"/>
              </a:spcBef>
              <a:spcAft>
                <a:spcPts val="600"/>
              </a:spcAft>
              <a:buClr>
                <a:schemeClr val="tx2"/>
              </a:buClr>
              <a:buFontTx/>
              <a:buNone/>
            </a:pPr>
            <a:r>
              <a:rPr lang="en-US" sz="2800" b="1" smtClean="0">
                <a:solidFill>
                  <a:schemeClr val="tx2"/>
                </a:solidFill>
                <a:latin typeface="Sabon" pitchFamily="18" charset="0"/>
                <a:ea typeface="ヒラギノ角ゴ Pro W3" charset="-128"/>
              </a:rPr>
              <a:t>Adults and Seniors age group:</a:t>
            </a:r>
          </a:p>
          <a:p>
            <a:pPr marL="346075" indent="-346075" eaLnBrk="1" hangingPunct="1">
              <a:spcBef>
                <a:spcPct val="0"/>
              </a:spcBef>
              <a:spcAft>
                <a:spcPts val="600"/>
              </a:spcAft>
              <a:buClr>
                <a:schemeClr val="tx2"/>
              </a:buClr>
              <a:buFontTx/>
              <a:buChar char="•"/>
            </a:pPr>
            <a:r>
              <a:rPr lang="en-US" sz="2800" smtClean="0">
                <a:solidFill>
                  <a:srgbClr val="000000"/>
                </a:solidFill>
                <a:latin typeface="Sabon" pitchFamily="18" charset="0"/>
                <a:ea typeface="ヒラギノ角ゴ Pro W3" charset="-128"/>
              </a:rPr>
              <a:t>After 55 years of age, use Adult or Senior SHA that is best suited for patient </a:t>
            </a:r>
          </a:p>
          <a:p>
            <a:pPr marL="346075" indent="-346075" eaLnBrk="1" hangingPunct="1">
              <a:spcBef>
                <a:spcPct val="0"/>
              </a:spcBef>
              <a:spcAft>
                <a:spcPts val="600"/>
              </a:spcAft>
              <a:buClr>
                <a:schemeClr val="tx2"/>
              </a:buClr>
              <a:buFontTx/>
              <a:buChar char="•"/>
            </a:pPr>
            <a:r>
              <a:rPr lang="en-US" sz="2800" smtClean="0">
                <a:solidFill>
                  <a:srgbClr val="000000"/>
                </a:solidFill>
                <a:latin typeface="Sabon" pitchFamily="18" charset="0"/>
                <a:ea typeface="ヒラギノ角ゴ Pro W3" charset="-128"/>
              </a:rPr>
              <a:t>Annual re-administration is recommended for seniors</a:t>
            </a:r>
            <a:endParaRPr lang="en-US" sz="2800" smtClean="0"/>
          </a:p>
        </p:txBody>
      </p:sp>
      <p:sp>
        <p:nvSpPr>
          <p:cNvPr id="2" name="Slide Number Placeholder 1"/>
          <p:cNvSpPr>
            <a:spLocks noGrp="1"/>
          </p:cNvSpPr>
          <p:nvPr>
            <p:ph type="sldNum" sz="quarter" idx="12"/>
          </p:nvPr>
        </p:nvSpPr>
        <p:spPr/>
        <p:txBody>
          <a:bodyPr/>
          <a:lstStyle/>
          <a:p>
            <a:pPr>
              <a:defRPr/>
            </a:pPr>
            <a:fld id="{8F76FEBF-E4BC-49DE-80F3-8F9CDEDDEFC6}" type="slidenum">
              <a:rPr lang="en-US" smtClean="0"/>
              <a:pPr>
                <a:defRPr/>
              </a:pPr>
              <a:t>9</a:t>
            </a:fld>
            <a:endParaRPr lang="en-US"/>
          </a:p>
        </p:txBody>
      </p:sp>
      <p:pic>
        <p:nvPicPr>
          <p:cNvPr id="5" name="Audio 4">
            <a:hlinkClick r:id="" action="ppaction://media"/>
          </p:cNvPr>
          <p:cNvPicPr>
            <a:picLocks noChangeAspect="1"/>
          </p:cNvPicPr>
          <p:nvPr>
            <a:audioFile r:link="rId1"/>
            <p:extLst>
              <p:ext uri="{DAA4B4D4-6D71-4841-9C94-3DE7FCFB9230}">
                <p14:media xmlns:p14="http://schemas.microsoft.com/office/powerpoint/2010/main" xmlns="" r:embed="rId4"/>
              </p:ext>
            </p:extLst>
          </p:nvPr>
        </p:nvPicPr>
        <p:blipFill>
          <a:blip r:embed="rId5" cstate="print"/>
          <a:stretch>
            <a:fillRect/>
          </a:stretch>
        </p:blipFill>
        <p:spPr>
          <a:xfrm>
            <a:off x="8382000" y="6096000"/>
            <a:ext cx="609600" cy="609600"/>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2000" advClick="0" advTm="61000"/>
    </mc:Choice>
    <mc:Fallback>
      <p:transition spd="slow" advClick="0" advTm="6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Language xmlns="http://schemas.microsoft.com/sharepoint/v3">English</Language>
    <TAGender xmlns="885d9017-c42c-4130-b512-59f6980cbf62"/>
    <TAGEthnicity xmlns="885d9017-c42c-4130-b512-59f6980cbf62"/>
    <Reading_x0020_Level xmlns="885d9017-c42c-4130-b512-59f6980cbf62" xsi:nil="true"/>
    <TAGAge xmlns="885d9017-c42c-4130-b512-59f6980cbf62"/>
    <Topics xmlns="885d9017-c42c-4130-b512-59f6980cbf62">
      <Value>65</Value>
    </Topics>
    <TAGBusPart xmlns="885d9017-c42c-4130-b512-59f6980cbf62">
      <Value>12</Value>
    </TAGBusPart>
    <PublishingContactName xmlns="http://schemas.microsoft.com/sharepoint/v3">mmcd</PublishingContactName>
    <Publication_x0020_Type xmlns="885d9017-c42c-4130-b512-59f6980cbf62" xsi:nil="true"/>
    <Abstract xmlns="885d9017-c42c-4130-b512-59f6980cbf62">Online Provider training module</Abstract>
    <Organization xmlns="885d9017-c42c-4130-b512-59f6980cbf62">11</Organization>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HCS Document" ma:contentTypeID="0x0101008C0A3C57A406AD428905878CC3A2D5900093F324F5A29C66408F15D43421558C0A" ma:contentTypeVersion="40" ma:contentTypeDescription="This is the Custom Document Type for use by DHCS" ma:contentTypeScope="" ma:versionID="509ca86d446b55c766d6da9216fcc537">
  <xsd:schema xmlns:xsd="http://www.w3.org/2001/XMLSchema" xmlns:xs="http://www.w3.org/2001/XMLSchema" xmlns:p="http://schemas.microsoft.com/office/2006/metadata/properties" xmlns:ns1="http://schemas.microsoft.com/sharepoint/v3" xmlns:ns2="885d9017-c42c-4130-b512-59f6980cbf62" targetNamespace="http://schemas.microsoft.com/office/2006/metadata/properties" ma:root="true" ma:fieldsID="9757adad80de58bcc551b57422b951d4" ns1:_="" ns2:_="">
    <xsd:import namespace="http://schemas.microsoft.com/sharepoint/v3"/>
    <xsd:import namespace="885d9017-c42c-4130-b512-59f6980cbf62"/>
    <xsd:element name="properties">
      <xsd:complexType>
        <xsd:sequence>
          <xsd:element name="documentManagement">
            <xsd:complexType>
              <xsd:all>
                <xsd:element ref="ns2:Abstract"/>
                <xsd:element ref="ns2:Organization"/>
                <xsd:element ref="ns2:Reading_x0020_Level" minOccurs="0"/>
                <xsd:element ref="ns2:TAGAge" minOccurs="0"/>
                <xsd:element ref="ns2:TAGBusPart" minOccurs="0"/>
                <xsd:element ref="ns2:TAGender" minOccurs="0"/>
                <xsd:element ref="ns2:TAGEthnicity" minOccurs="0"/>
                <xsd:element ref="ns2:Topics" minOccurs="0"/>
                <xsd:element ref="ns1:PublishingContactName"/>
                <xsd:element ref="ns1:Language"/>
                <xsd:element ref="ns2:Publication_x0020_Typ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ContactName" ma:index="16" ma:displayName="Contact Name" ma:description="" ma:internalName="PublishingContactName" ma:readOnly="false">
      <xsd:simpleType>
        <xsd:restriction base="dms:Text">
          <xsd:maxLength value="255"/>
        </xsd:restriction>
      </xsd:simpleType>
    </xsd:element>
    <xsd:element name="Language" ma:index="18" ma:displayName="Language" ma:default="English" ma:format="Dropdown" ma:internalName="Language" ma:readOnly="false">
      <xsd:simpleType>
        <xsd:union memberTypes="dms:Text">
          <xsd:simpleType>
            <xsd:restriction base="dms:Choice">
              <xsd:enumeration value="Arabic (Saudi Arabia)"/>
              <xsd:enumeration value="Armenian"/>
              <xsd:enumeration value="Bulgarian (Bulgaria)"/>
              <xsd:enumeration value="Chinese (Hong Kong S.A.R.)"/>
              <xsd:enumeration value="Chinese (People's Republic of China)"/>
              <xsd:enumeration value="Chinese (Taiwan)"/>
              <xsd:enumeration value="Croatian (Croatia)"/>
              <xsd:enumeration value="Czech (Czech Republic)"/>
              <xsd:enumeration value="Danish (Denmark)"/>
              <xsd:enumeration value="Dutch (Netherlands)"/>
              <xsd:enumeration value="English"/>
              <xsd:enumeration value="Estonian (Estonia)"/>
              <xsd:enumeration value="Farsi"/>
              <xsd:enumeration value="Finnish (Finland)"/>
              <xsd:enumeration value="French (France)"/>
              <xsd:enumeration value="German (Germany)"/>
              <xsd:enumeration value="Greek (Greece)"/>
              <xsd:enumeration value="Hebrew (Israel)"/>
              <xsd:enumeration value="Khmer"/>
              <xsd:enumeration value="Korean"/>
              <xsd:enumeration value="Hindi (India)"/>
              <xsd:enumeration value="Hmong"/>
              <xsd:enumeration value="Hungarian (Hungary)"/>
              <xsd:enumeration value="Indonesian (Indonesia)"/>
              <xsd:enumeration value="Italian (Italy)"/>
              <xsd:enumeration value="Japanese (Japan)"/>
              <xsd:enumeration value="Korean (Korea)"/>
              <xsd:enumeration value="Latvian (Latvia)"/>
              <xsd:enumeration value="Lithuanian (Lithuania)"/>
              <xsd:enumeration value="Malay (Malaysia)"/>
              <xsd:enumeration value="Norwegian (Bokmal) (Norway)"/>
              <xsd:enumeration value="Polish (Poland)"/>
              <xsd:enumeration value="Portuguese (Brazil)"/>
              <xsd:enumeration value="Portuguese (Portugal)"/>
              <xsd:enumeration value="Romanian (Romania)"/>
              <xsd:enumeration value="Russian (Russia)"/>
              <xsd:enumeration value="Spanish"/>
              <xsd:enumeration value="Serbian (Latin) (Serbia)"/>
              <xsd:enumeration value="Slovak (Slovakia)"/>
              <xsd:enumeration value="Slovenian (Slovenia)"/>
              <xsd:enumeration value="Spanish (Spain)"/>
              <xsd:enumeration value="Swedish (Sweden)"/>
              <xsd:enumeration value="Tagalog"/>
              <xsd:enumeration value="Thai (Thailand)"/>
              <xsd:enumeration value="Turkish (Turkey)"/>
              <xsd:enumeration value="Ukrainian (Ukraine)"/>
              <xsd:enumeration value="Urdu (Islamic Republic of Pakistan)"/>
              <xsd:enumeration value="Vietnamese (Vietnam)"/>
            </xsd:restriction>
          </xsd:simpleType>
        </xsd:union>
      </xsd:simpleType>
    </xsd:element>
  </xsd:schema>
  <xsd:schema xmlns:xsd="http://www.w3.org/2001/XMLSchema" xmlns:xs="http://www.w3.org/2001/XMLSchema" xmlns:dms="http://schemas.microsoft.com/office/2006/documentManagement/types" xmlns:pc="http://schemas.microsoft.com/office/infopath/2007/PartnerControls" targetNamespace="885d9017-c42c-4130-b512-59f6980cbf62" elementFormDefault="qualified">
    <xsd:import namespace="http://schemas.microsoft.com/office/2006/documentManagement/types"/>
    <xsd:import namespace="http://schemas.microsoft.com/office/infopath/2007/PartnerControls"/>
    <xsd:element name="Abstract" ma:index="8" ma:displayName="Abstract" ma:internalName="Abstract" ma:readOnly="false">
      <xsd:simpleType>
        <xsd:restriction base="dms:Note"/>
      </xsd:simpleType>
    </xsd:element>
    <xsd:element name="Organization" ma:index="9" ma:displayName="Organization" ma:list="{b5fb5699-4324-48f4-bf52-6d099f7872e2}" ma:internalName="Organization" ma:readOnly="false" ma:showField="Title" ma:web="2998731a-d755-4c96-9a88-46a4b5fa87b6">
      <xsd:simpleType>
        <xsd:restriction base="dms:Lookup"/>
      </xsd:simpleType>
    </xsd:element>
    <xsd:element name="Reading_x0020_Level" ma:index="10" nillable="true" ma:displayName="Reading Level" ma:format="Dropdown" ma:internalName="Reading_x0020_Level">
      <xsd:simpleType>
        <xsd:restriction base="dms:Choice">
          <xsd:enumeration value="1"/>
          <xsd:enumeration value="2"/>
          <xsd:enumeration value="3"/>
          <xsd:enumeration value="4"/>
          <xsd:enumeration value="5"/>
          <xsd:enumeration value="6"/>
          <xsd:enumeration value="7"/>
          <xsd:enumeration value="8"/>
          <xsd:enumeration value="9"/>
          <xsd:enumeration value="10"/>
          <xsd:enumeration value="11"/>
          <xsd:enumeration value="12"/>
          <xsd:enumeration value="12+"/>
        </xsd:restriction>
      </xsd:simpleType>
    </xsd:element>
    <xsd:element name="TAGAge" ma:index="11" nillable="true" ma:displayName="TAGAge" ma:list="{a98a4647-4491-4293-9a17-5fb6d6e2e5e5}" ma:internalName="TAGAge" ma:showField="Title" ma:web="2998731a-d755-4c96-9a88-46a4b5fa87b6">
      <xsd:complexType>
        <xsd:complexContent>
          <xsd:extension base="dms:MultiChoiceLookup">
            <xsd:sequence>
              <xsd:element name="Value" type="dms:Lookup" maxOccurs="unbounded" minOccurs="0" nillable="true"/>
            </xsd:sequence>
          </xsd:extension>
        </xsd:complexContent>
      </xsd:complexType>
    </xsd:element>
    <xsd:element name="TAGBusPart" ma:index="12" nillable="true" ma:displayName="TAGBusPart" ma:list="{d02d70bb-ba5c-44ff-ab84-f82b018b2d9e}" ma:internalName="TAGBusPart" ma:showField="Title" ma:web="2998731a-d755-4c96-9a88-46a4b5fa87b6">
      <xsd:complexType>
        <xsd:complexContent>
          <xsd:extension base="dms:MultiChoiceLookup">
            <xsd:sequence>
              <xsd:element name="Value" type="dms:Lookup" maxOccurs="unbounded" minOccurs="0" nillable="true"/>
            </xsd:sequence>
          </xsd:extension>
        </xsd:complexContent>
      </xsd:complexType>
    </xsd:element>
    <xsd:element name="TAGender" ma:index="13" nillable="true" ma:displayName="TAGender" ma:list="{43647709-5a04-4437-bb76-4537e4d4acc2}" ma:internalName="TAGender" ma:showField="Title" ma:web="2998731a-d755-4c96-9a88-46a4b5fa87b6">
      <xsd:complexType>
        <xsd:complexContent>
          <xsd:extension base="dms:MultiChoiceLookup">
            <xsd:sequence>
              <xsd:element name="Value" type="dms:Lookup" maxOccurs="unbounded" minOccurs="0" nillable="true"/>
            </xsd:sequence>
          </xsd:extension>
        </xsd:complexContent>
      </xsd:complexType>
    </xsd:element>
    <xsd:element name="TAGEthnicity" ma:index="14" nillable="true" ma:displayName="TAGEthnicity" ma:list="{f9090749-7aa9-4c6c-879e-d5f0033b5d06}" ma:internalName="TAGEthnicity" ma:showField="Title" ma:web="2998731a-d755-4c96-9a88-46a4b5fa87b6">
      <xsd:complexType>
        <xsd:complexContent>
          <xsd:extension base="dms:MultiChoiceLookup">
            <xsd:sequence>
              <xsd:element name="Value" type="dms:Lookup" maxOccurs="unbounded" minOccurs="0" nillable="true"/>
            </xsd:sequence>
          </xsd:extension>
        </xsd:complexContent>
      </xsd:complexType>
    </xsd:element>
    <xsd:element name="Topics" ma:index="15" nillable="true" ma:displayName="Topics" ma:list="{c1ce23c1-d60c-4922-99dc-be8f5e35a839}" ma:internalName="Topics" ma:readOnly="false" ma:showField="Title" ma:web="2998731a-d755-4c96-9a88-46a4b5fa87b6" ma:requiredMultiChoice="true">
      <xsd:complexType>
        <xsd:complexContent>
          <xsd:extension base="dms:MultiChoiceLookup">
            <xsd:sequence>
              <xsd:element name="Value" type="dms:Lookup" maxOccurs="unbounded" minOccurs="0" nillable="true"/>
            </xsd:sequence>
          </xsd:extension>
        </xsd:complexContent>
      </xsd:complexType>
    </xsd:element>
    <xsd:element name="Publication_x0020_Type" ma:index="19" nillable="true" ma:displayName="Publication Type" ma:list="{af183029-e9e0-4cb8-ba95-e8f43d47333c}" ma:internalName="Publication_x0020_Type" ma:showField="Title" ma:web="2998731a-d755-4c96-9a88-46a4b5fa87b6">
      <xsd:simpleType>
        <xsd:restriction base="dms:Lookup"/>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axOccurs="1" ma:index="4" ma:displayName="Title"/>
        <xsd:element ref="dc:subject" minOccurs="0" maxOccurs="1"/>
        <xsd:element ref="dc:description" minOccurs="0" maxOccurs="1"/>
        <xsd:element name="keywords" maxOccurs="1" ma:index="17" ma:displayName="Keywords">
          <xsd:simpleType xmlns:xs="http://www.w3.org/2001/XMLSchema">
            <xsd:restriction base="xsd:string">
              <xsd:minLength value="1"/>
            </xsd:restriction>
          </xsd:simpleType>
        </xsd:element>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734DF4E-3000-4EC6-9BF3-D7F595BC3300}">
  <ds:schemaRefs>
    <ds:schemaRef ds:uri="http://schemas.microsoft.com/office/2006/metadata/properties"/>
    <ds:schemaRef ds:uri="http://schemas.microsoft.com/sharepoint/v3"/>
    <ds:schemaRef ds:uri="885d9017-c42c-4130-b512-59f6980cbf62"/>
  </ds:schemaRefs>
</ds:datastoreItem>
</file>

<file path=customXml/itemProps2.xml><?xml version="1.0" encoding="utf-8"?>
<ds:datastoreItem xmlns:ds="http://schemas.openxmlformats.org/officeDocument/2006/customXml" ds:itemID="{9C20A5A3-8CA4-49E8-A06D-92C97250DC00}">
  <ds:schemaRefs>
    <ds:schemaRef ds:uri="http://schemas.microsoft.com/sharepoint/v3/contenttype/forms"/>
  </ds:schemaRefs>
</ds:datastoreItem>
</file>

<file path=customXml/itemProps3.xml><?xml version="1.0" encoding="utf-8"?>
<ds:datastoreItem xmlns:ds="http://schemas.openxmlformats.org/officeDocument/2006/customXml" ds:itemID="{66B4B586-06D2-4CC8-8F07-8E999E235E9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885d9017-c42c-4130-b512-59f6980cbf6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Flow</Template>
  <TotalTime>1887</TotalTime>
  <Words>4133</Words>
  <Application>Microsoft Office PowerPoint</Application>
  <PresentationFormat>On-screen Show (4:3)</PresentationFormat>
  <Paragraphs>366</Paragraphs>
  <Slides>29</Slides>
  <Notes>29</Notes>
  <HiddenSlides>0</HiddenSlides>
  <MMClips>29</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Flow</vt:lpstr>
      <vt:lpstr>Slide 1</vt:lpstr>
      <vt:lpstr>Agenda</vt:lpstr>
      <vt:lpstr>Definitions</vt:lpstr>
      <vt:lpstr>Introduction</vt:lpstr>
      <vt:lpstr>Introduction Continued</vt:lpstr>
      <vt:lpstr>Individual Health Education Behavioral Assessment Goals</vt:lpstr>
      <vt:lpstr>Benefits to Providers and Patients</vt:lpstr>
      <vt:lpstr>SHA Periodicity Table </vt:lpstr>
      <vt:lpstr>SHA Recommendations</vt:lpstr>
      <vt:lpstr>SHA Completion</vt:lpstr>
      <vt:lpstr>SHA Refusal</vt:lpstr>
      <vt:lpstr>SHA Provider Review</vt:lpstr>
      <vt:lpstr>SHA Provider Review</vt:lpstr>
      <vt:lpstr>SHA Provider Review</vt:lpstr>
      <vt:lpstr>SHA Provider Review</vt:lpstr>
      <vt:lpstr>SHA Documentation</vt:lpstr>
      <vt:lpstr>SHA Refusal Documentation</vt:lpstr>
      <vt:lpstr>Document HEDIS Measures</vt:lpstr>
      <vt:lpstr>Document HEDIS Measures</vt:lpstr>
      <vt:lpstr>Slide 20</vt:lpstr>
      <vt:lpstr>Slide 21</vt:lpstr>
      <vt:lpstr>Slide 22</vt:lpstr>
      <vt:lpstr>Slide 23</vt:lpstr>
      <vt:lpstr>SHA Resources</vt:lpstr>
      <vt:lpstr>SHA Electronic Format</vt:lpstr>
      <vt:lpstr>Alternative Assessment Tool</vt:lpstr>
      <vt:lpstr>SHA Additional Resources</vt:lpstr>
      <vt:lpstr>Heath Plan’s Resources </vt:lpstr>
      <vt:lpstr>Slide 29</vt:lpstr>
    </vt:vector>
  </TitlesOfParts>
  <Company>Health Net, Inc.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Staying Healthy Assessment (SHA) Training</dc:title>
  <dc:creator>Brynne Dailey</dc:creator>
  <cp:keywords>SHA; Staying Healthy Assessment; MMCD</cp:keywords>
  <cp:lastModifiedBy>Megan Hegg</cp:lastModifiedBy>
  <cp:revision>206</cp:revision>
  <dcterms:created xsi:type="dcterms:W3CDTF">2013-10-02T18:33:04Z</dcterms:created>
  <dcterms:modified xsi:type="dcterms:W3CDTF">2014-03-27T23:21:40Z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0x0101008C0A3C57A406AD428905878CC3A2D5900093F324F5A29C66408F15D43421558C0A</vt:lpwstr>
  </property>
  <property fmtid="{D5CDD505-2E9C-101B-9397-08002B2CF9AE}" pid="3" name="Order">
    <vt:r8>31000</vt:r8>
  </property>
  <property fmtid="{D5CDD505-2E9C-101B-9397-08002B2CF9AE}" pid="4" name="xd_Signature">
    <vt:bool>false</vt:bool>
  </property>
  <property fmtid="{D5CDD505-2E9C-101B-9397-08002B2CF9AE}" pid="5" name="xd_ProgID">
    <vt:lpwstr/>
  </property>
  <property fmtid="{D5CDD505-2E9C-101B-9397-08002B2CF9AE}" pid="6" name="_SourceUrl">
    <vt:lpwstr/>
  </property>
  <property fmtid="{D5CDD505-2E9C-101B-9397-08002B2CF9AE}" pid="7" name="TemplateUrl">
    <vt:lpwstr/>
  </property>
</Properties>
</file>